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2.xml" ContentType="application/vnd.openxmlformats-officedocument.theme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92" r:id="rId1"/>
    <p:sldMasterId id="2147483804" r:id="rId2"/>
    <p:sldMasterId id="2147483858" r:id="rId3"/>
  </p:sldMasterIdLst>
  <p:notesMasterIdLst>
    <p:notesMasterId r:id="rId28"/>
  </p:notesMasterIdLst>
  <p:handoutMasterIdLst>
    <p:handoutMasterId r:id="rId29"/>
  </p:handoutMasterIdLst>
  <p:sldIdLst>
    <p:sldId id="437" r:id="rId4"/>
    <p:sldId id="438" r:id="rId5"/>
    <p:sldId id="408" r:id="rId6"/>
    <p:sldId id="393" r:id="rId7"/>
    <p:sldId id="427" r:id="rId8"/>
    <p:sldId id="414" r:id="rId9"/>
    <p:sldId id="439" r:id="rId10"/>
    <p:sldId id="440" r:id="rId11"/>
    <p:sldId id="415" r:id="rId12"/>
    <p:sldId id="441" r:id="rId13"/>
    <p:sldId id="450" r:id="rId14"/>
    <p:sldId id="416" r:id="rId15"/>
    <p:sldId id="442" r:id="rId16"/>
    <p:sldId id="443" r:id="rId17"/>
    <p:sldId id="444" r:id="rId18"/>
    <p:sldId id="446" r:id="rId19"/>
    <p:sldId id="445" r:id="rId20"/>
    <p:sldId id="425" r:id="rId21"/>
    <p:sldId id="447" r:id="rId22"/>
    <p:sldId id="449" r:id="rId23"/>
    <p:sldId id="451" r:id="rId24"/>
    <p:sldId id="452" r:id="rId25"/>
    <p:sldId id="435" r:id="rId26"/>
    <p:sldId id="424" r:id="rId27"/>
  </p:sldIdLst>
  <p:sldSz cx="9144000" cy="6858000" type="screen4x3"/>
  <p:notesSz cx="6669088" cy="97536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PragmaticaCTT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PragmaticaCTT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PragmaticaCTT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PragmaticaCTT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PragmaticaCTT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PragmaticaCTT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PragmaticaCTT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PragmaticaCTT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PragmaticaCTT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orient="horz" pos="754">
          <p15:clr>
            <a:srgbClr val="A4A3A4"/>
          </p15:clr>
        </p15:guide>
        <p15:guide id="3" pos="2880">
          <p15:clr>
            <a:srgbClr val="A4A3A4"/>
          </p15:clr>
        </p15:guide>
        <p15:guide id="4" pos="385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072">
          <p15:clr>
            <a:srgbClr val="A4A3A4"/>
          </p15:clr>
        </p15:guide>
        <p15:guide id="2" pos="210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8080"/>
    <a:srgbClr val="EE7700"/>
    <a:srgbClr val="8047F3"/>
    <a:srgbClr val="FFCC66"/>
    <a:srgbClr val="FFC165"/>
    <a:srgbClr val="FF3300"/>
    <a:srgbClr val="003300"/>
    <a:srgbClr val="006666"/>
    <a:srgbClr val="CC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951" autoAdjust="0"/>
    <p:restoredTop sz="88561" autoAdjust="0"/>
  </p:normalViewPr>
  <p:slideViewPr>
    <p:cSldViewPr>
      <p:cViewPr varScale="1">
        <p:scale>
          <a:sx n="96" d="100"/>
          <a:sy n="96" d="100"/>
        </p:scale>
        <p:origin x="516" y="90"/>
      </p:cViewPr>
      <p:guideLst>
        <p:guide orient="horz" pos="2160"/>
        <p:guide orient="horz" pos="754"/>
        <p:guide pos="2880"/>
        <p:guide pos="385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101" d="100"/>
          <a:sy n="101" d="100"/>
        </p:scale>
        <p:origin x="-2958" y="-96"/>
      </p:cViewPr>
      <p:guideLst>
        <p:guide orient="horz" pos="3072"/>
        <p:guide pos="210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theme" Target="theme/theme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viewProps" Target="viewProp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25.wmf"/><Relationship Id="rId1" Type="http://schemas.openxmlformats.org/officeDocument/2006/relationships/image" Target="../media/image24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1"/>
            <a:ext cx="2890665" cy="4876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599" tIns="45300" rIns="90599" bIns="45300" numCol="1" anchor="t" anchorCtr="0" compatLnSpc="1">
            <a:prstTxWarp prst="textNoShape">
              <a:avLst/>
            </a:prstTxWarp>
          </a:bodyPr>
          <a:lstStyle>
            <a:lvl1pPr defTabSz="905376">
              <a:defRPr sz="1200">
                <a:latin typeface="Arial Unicode MS" pitchFamily="34" charset="-128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096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776866" y="1"/>
            <a:ext cx="2890665" cy="4876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599" tIns="45300" rIns="90599" bIns="45300" numCol="1" anchor="t" anchorCtr="0" compatLnSpc="1">
            <a:prstTxWarp prst="textNoShape">
              <a:avLst/>
            </a:prstTxWarp>
          </a:bodyPr>
          <a:lstStyle>
            <a:lvl1pPr algn="r" defTabSz="905376">
              <a:defRPr sz="1200">
                <a:latin typeface="Arial Unicode MS" pitchFamily="34" charset="-128"/>
              </a:defRPr>
            </a:lvl1pPr>
          </a:lstStyle>
          <a:p>
            <a:pPr>
              <a:defRPr/>
            </a:pPr>
            <a:fld id="{91C559DA-03DA-48C8-9532-434FEE094896}" type="datetimeFigureOut">
              <a:rPr lang="ru-RU"/>
              <a:pPr>
                <a:defRPr/>
              </a:pPr>
              <a:t>06.06.2014</a:t>
            </a:fld>
            <a:endParaRPr lang="ru-RU"/>
          </a:p>
        </p:txBody>
      </p:sp>
      <p:sp>
        <p:nvSpPr>
          <p:cNvPr id="4096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264353"/>
            <a:ext cx="2890665" cy="4876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599" tIns="45300" rIns="90599" bIns="45300" numCol="1" anchor="b" anchorCtr="0" compatLnSpc="1">
            <a:prstTxWarp prst="textNoShape">
              <a:avLst/>
            </a:prstTxWarp>
          </a:bodyPr>
          <a:lstStyle>
            <a:lvl1pPr defTabSz="905376">
              <a:defRPr sz="1200">
                <a:latin typeface="Arial Unicode MS" pitchFamily="34" charset="-128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096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776866" y="9264353"/>
            <a:ext cx="2890665" cy="4876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599" tIns="45300" rIns="90599" bIns="45300" numCol="1" anchor="b" anchorCtr="0" compatLnSpc="1">
            <a:prstTxWarp prst="textNoShape">
              <a:avLst/>
            </a:prstTxWarp>
          </a:bodyPr>
          <a:lstStyle>
            <a:lvl1pPr algn="r" defTabSz="905376">
              <a:defRPr sz="1200">
                <a:latin typeface="Arial Unicode MS" pitchFamily="34" charset="-128"/>
              </a:defRPr>
            </a:lvl1pPr>
          </a:lstStyle>
          <a:p>
            <a:pPr>
              <a:defRPr/>
            </a:pPr>
            <a:fld id="{AF20EA28-B645-4D3C-8263-4293D5F9570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5276677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1"/>
            <a:ext cx="2890665" cy="4876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599" tIns="45300" rIns="90599" bIns="45300" numCol="1" anchor="t" anchorCtr="0" compatLnSpc="1">
            <a:prstTxWarp prst="textNoShape">
              <a:avLst/>
            </a:prstTxWarp>
          </a:bodyPr>
          <a:lstStyle>
            <a:lvl1pPr defTabSz="905376">
              <a:defRPr sz="1200">
                <a:latin typeface="Arial Unicode MS" pitchFamily="34" charset="-128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758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776866" y="1"/>
            <a:ext cx="2890665" cy="4876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599" tIns="45300" rIns="90599" bIns="45300" numCol="1" anchor="t" anchorCtr="0" compatLnSpc="1">
            <a:prstTxWarp prst="textNoShape">
              <a:avLst/>
            </a:prstTxWarp>
          </a:bodyPr>
          <a:lstStyle>
            <a:lvl1pPr algn="r" defTabSz="905376">
              <a:defRPr sz="1200">
                <a:latin typeface="Arial Unicode MS" pitchFamily="34" charset="-128"/>
              </a:defRPr>
            </a:lvl1pPr>
          </a:lstStyle>
          <a:p>
            <a:pPr>
              <a:defRPr/>
            </a:pPr>
            <a:fld id="{48A1B187-E2E9-42AC-ADD3-122318CD4261}" type="datetimeFigureOut">
              <a:rPr lang="ru-RU"/>
              <a:pPr>
                <a:defRPr/>
              </a:pPr>
              <a:t>06.06.2014</a:t>
            </a:fld>
            <a:endParaRPr lang="ru-RU"/>
          </a:p>
        </p:txBody>
      </p:sp>
      <p:sp>
        <p:nvSpPr>
          <p:cNvPr id="2048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896938" y="731838"/>
            <a:ext cx="4875212" cy="36576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6758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66598" y="4633745"/>
            <a:ext cx="5335893" cy="43875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599" tIns="45300" rIns="90599" bIns="453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6759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264353"/>
            <a:ext cx="2890665" cy="4876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599" tIns="45300" rIns="90599" bIns="45300" numCol="1" anchor="b" anchorCtr="0" compatLnSpc="1">
            <a:prstTxWarp prst="textNoShape">
              <a:avLst/>
            </a:prstTxWarp>
          </a:bodyPr>
          <a:lstStyle>
            <a:lvl1pPr defTabSz="905376">
              <a:defRPr sz="1200">
                <a:latin typeface="Arial Unicode MS" pitchFamily="34" charset="-128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759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776866" y="9264353"/>
            <a:ext cx="2890665" cy="4876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599" tIns="45300" rIns="90599" bIns="45300" numCol="1" anchor="b" anchorCtr="0" compatLnSpc="1">
            <a:prstTxWarp prst="textNoShape">
              <a:avLst/>
            </a:prstTxWarp>
          </a:bodyPr>
          <a:lstStyle>
            <a:lvl1pPr algn="r" defTabSz="905376">
              <a:defRPr sz="1200">
                <a:latin typeface="Arial Unicode MS" pitchFamily="34" charset="-128"/>
              </a:defRPr>
            </a:lvl1pPr>
          </a:lstStyle>
          <a:p>
            <a:pPr>
              <a:defRPr/>
            </a:pPr>
            <a:fld id="{B4510427-78A4-4C1B-80F0-646E92196AE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3914839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84A959-988F-4C18-9481-5A268BA12FE4}" type="slidenum">
              <a:rPr lang="ru-RU" smtClean="0">
                <a:solidFill>
                  <a:prstClr val="black"/>
                </a:solidFill>
              </a:rPr>
              <a:pPr/>
              <a:t>1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2706878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dirty="0" smtClean="0">
              <a:solidFill>
                <a:schemeClr val="tx1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84A959-988F-4C18-9481-5A268BA12FE4}" type="slidenum">
              <a:rPr lang="ru-RU" smtClean="0">
                <a:solidFill>
                  <a:prstClr val="black"/>
                </a:solidFill>
              </a:rPr>
              <a:pPr/>
              <a:t>10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455012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4510427-78A4-4C1B-80F0-646E92196AE3}" type="slidenum">
              <a:rPr lang="ru-RU" smtClean="0"/>
              <a:pPr>
                <a:defRPr/>
              </a:pPr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2817267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84A959-988F-4C18-9481-5A268BA12FE4}" type="slidenum">
              <a:rPr lang="ru-RU" smtClean="0">
                <a:solidFill>
                  <a:prstClr val="black"/>
                </a:solidFill>
              </a:rPr>
              <a:pPr/>
              <a:t>13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7189313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84A959-988F-4C18-9481-5A268BA12FE4}" type="slidenum">
              <a:rPr lang="ru-RU" smtClean="0"/>
              <a:t>14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7627914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dirty="0" smtClean="0"/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84A959-988F-4C18-9481-5A268BA12FE4}" type="slidenum">
              <a:rPr lang="ru-RU" smtClean="0"/>
              <a:t>15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2017361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84A959-988F-4C18-9481-5A268BA12FE4}" type="slidenum">
              <a:rPr lang="ru-RU" smtClean="0"/>
              <a:t>16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7283646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ru-RU" dirty="0" smtClean="0">
              <a:solidFill>
                <a:schemeClr val="tx1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84A959-988F-4C18-9481-5A268BA12FE4}" type="slidenum">
              <a:rPr lang="ru-RU" smtClean="0">
                <a:solidFill>
                  <a:prstClr val="black"/>
                </a:solidFill>
              </a:rPr>
              <a:pPr/>
              <a:t>17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374466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4510427-78A4-4C1B-80F0-646E92196AE3}" type="slidenum">
              <a:rPr lang="ru-RU" smtClean="0"/>
              <a:pPr>
                <a:defRPr/>
              </a:pPr>
              <a:t>18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2100184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4510427-78A4-4C1B-80F0-646E92196AE3}" type="slidenum">
              <a:rPr lang="ru-RU" smtClean="0"/>
              <a:pPr>
                <a:defRPr/>
              </a:pPr>
              <a:t>19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02117470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CFFD11-6C95-489A-B5F6-0526D6CE3B56}" type="slidenum">
              <a:rPr lang="ru-RU" smtClean="0"/>
              <a:t>20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5105722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4510427-78A4-4C1B-80F0-646E92196AE3}" type="slidenum">
              <a:rPr lang="ru-RU" smtClean="0"/>
              <a:pPr>
                <a:defRPr/>
              </a:pPr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07593945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CFFD11-6C95-489A-B5F6-0526D6CE3B56}" type="slidenum">
              <a:rPr lang="ru-RU" smtClean="0"/>
              <a:t>21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4031733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CFFD11-6C95-489A-B5F6-0526D6CE3B56}" type="slidenum">
              <a:rPr lang="ru-RU" smtClean="0"/>
              <a:t>22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45705789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4510427-78A4-4C1B-80F0-646E92196AE3}" type="slidenum">
              <a:rPr lang="ru-RU" smtClean="0"/>
              <a:pPr>
                <a:defRPr/>
              </a:pPr>
              <a:t>23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73810813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4510427-78A4-4C1B-80F0-646E92196AE3}" type="slidenum">
              <a:rPr lang="ru-RU" smtClean="0"/>
              <a:pPr>
                <a:defRPr/>
              </a:pPr>
              <a:t>24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6526811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4510427-78A4-4C1B-80F0-646E92196AE3}" type="slidenum">
              <a:rPr lang="ru-RU" smtClean="0"/>
              <a:pPr>
                <a:defRPr/>
              </a:pPr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3095474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4510427-78A4-4C1B-80F0-646E92196AE3}" type="slidenum">
              <a:rPr lang="ru-RU" smtClean="0"/>
              <a:pPr>
                <a:defRPr/>
              </a:pPr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3642144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baseline="0" dirty="0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4510427-78A4-4C1B-80F0-646E92196AE3}" type="slidenum">
              <a:rPr lang="ru-RU" smtClean="0"/>
              <a:pPr>
                <a:defRPr/>
              </a:pPr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305781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1507" name="Заметки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ru-RU" dirty="0" smtClean="0"/>
          </a:p>
        </p:txBody>
      </p:sp>
      <p:sp>
        <p:nvSpPr>
          <p:cNvPr id="21508" name="Номер слайда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05376" eaLnBrk="0" hangingPunct="0">
              <a:defRPr>
                <a:solidFill>
                  <a:schemeClr val="tx1"/>
                </a:solidFill>
                <a:latin typeface="PragmaticaCTT" pitchFamily="34" charset="0"/>
              </a:defRPr>
            </a:lvl1pPr>
            <a:lvl2pPr marL="731806" indent="-281464" defTabSz="905376" eaLnBrk="0" hangingPunct="0">
              <a:defRPr>
                <a:solidFill>
                  <a:schemeClr val="tx1"/>
                </a:solidFill>
                <a:latin typeface="PragmaticaCTT" pitchFamily="34" charset="0"/>
              </a:defRPr>
            </a:lvl2pPr>
            <a:lvl3pPr marL="1125855" indent="-225171" defTabSz="905376" eaLnBrk="0" hangingPunct="0">
              <a:defRPr>
                <a:solidFill>
                  <a:schemeClr val="tx1"/>
                </a:solidFill>
                <a:latin typeface="PragmaticaCTT" pitchFamily="34" charset="0"/>
              </a:defRPr>
            </a:lvl3pPr>
            <a:lvl4pPr marL="1576197" indent="-225171" defTabSz="905376" eaLnBrk="0" hangingPunct="0">
              <a:defRPr>
                <a:solidFill>
                  <a:schemeClr val="tx1"/>
                </a:solidFill>
                <a:latin typeface="PragmaticaCTT" pitchFamily="34" charset="0"/>
              </a:defRPr>
            </a:lvl4pPr>
            <a:lvl5pPr marL="2026539" indent="-225171" defTabSz="905376" eaLnBrk="0" hangingPunct="0">
              <a:defRPr>
                <a:solidFill>
                  <a:schemeClr val="tx1"/>
                </a:solidFill>
                <a:latin typeface="PragmaticaCTT" pitchFamily="34" charset="0"/>
              </a:defRPr>
            </a:lvl5pPr>
            <a:lvl6pPr marL="2476881" indent="-225171" defTabSz="90537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ragmaticaCTT" pitchFamily="34" charset="0"/>
              </a:defRPr>
            </a:lvl6pPr>
            <a:lvl7pPr marL="2927223" indent="-225171" defTabSz="90537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ragmaticaCTT" pitchFamily="34" charset="0"/>
              </a:defRPr>
            </a:lvl7pPr>
            <a:lvl8pPr marL="3377565" indent="-225171" defTabSz="90537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ragmaticaCTT" pitchFamily="34" charset="0"/>
              </a:defRPr>
            </a:lvl8pPr>
            <a:lvl9pPr marL="3827907" indent="-225171" defTabSz="90537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ragmaticaCTT" pitchFamily="34" charset="0"/>
              </a:defRPr>
            </a:lvl9pPr>
          </a:lstStyle>
          <a:p>
            <a:pPr eaLnBrk="1" hangingPunct="1"/>
            <a:fld id="{02CE3DCB-1C9D-49B7-BAEE-F48907967164}" type="slidenum">
              <a:rPr lang="ru-RU" smtClean="0">
                <a:latin typeface="Arial Unicode MS" pitchFamily="34" charset="-128"/>
              </a:rPr>
              <a:pPr eaLnBrk="1" hangingPunct="1"/>
              <a:t>6</a:t>
            </a:fld>
            <a:endParaRPr lang="ru-RU" smtClean="0">
              <a:latin typeface="Arial Unicode MS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16073296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dirty="0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84A959-988F-4C18-9481-5A268BA12FE4}" type="slidenum">
              <a:rPr lang="ru-RU" smtClean="0">
                <a:solidFill>
                  <a:prstClr val="black"/>
                </a:solidFill>
              </a:rPr>
              <a:pPr/>
              <a:t>7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757940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 smtClean="0">
              <a:solidFill>
                <a:schemeClr val="tx1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84A959-988F-4C18-9481-5A268BA12FE4}" type="slidenum">
              <a:rPr lang="ru-RU" smtClean="0">
                <a:solidFill>
                  <a:prstClr val="black"/>
                </a:solidFill>
              </a:rPr>
              <a:pPr/>
              <a:t>8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500819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4510427-78A4-4C1B-80F0-646E92196AE3}" type="slidenum">
              <a:rPr lang="ru-RU" smtClean="0"/>
              <a:pPr>
                <a:defRPr/>
              </a:pPr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116390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C142C3-BF60-465B-8BC3-79024D71C938}" type="datetimeFigureOut">
              <a:rPr lang="ru-RU" smtClean="0">
                <a:solidFill>
                  <a:srgbClr val="073E87"/>
                </a:solidFill>
              </a:rPr>
              <a:pPr/>
              <a:t>06.06.2014</a:t>
            </a:fld>
            <a:endParaRPr lang="ru-RU">
              <a:solidFill>
                <a:srgbClr val="073E87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73E87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3BB473-E8F9-4071-B075-B6F121E61E7C}" type="slidenum">
              <a:rPr lang="ru-RU" smtClean="0">
                <a:solidFill>
                  <a:srgbClr val="073E87"/>
                </a:solidFill>
              </a:rPr>
              <a:pPr/>
              <a:t>‹#›</a:t>
            </a:fld>
            <a:endParaRPr lang="ru-RU">
              <a:solidFill>
                <a:srgbClr val="073E8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0212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C142C3-BF60-465B-8BC3-79024D71C938}" type="datetimeFigureOut">
              <a:rPr lang="ru-RU" smtClean="0">
                <a:solidFill>
                  <a:srgbClr val="073E87"/>
                </a:solidFill>
              </a:rPr>
              <a:pPr/>
              <a:t>06.06.2014</a:t>
            </a:fld>
            <a:endParaRPr lang="ru-RU">
              <a:solidFill>
                <a:srgbClr val="073E87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73E87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3BB473-E8F9-4071-B075-B6F121E61E7C}" type="slidenum">
              <a:rPr lang="ru-RU" smtClean="0">
                <a:solidFill>
                  <a:srgbClr val="073E87"/>
                </a:solidFill>
              </a:rPr>
              <a:pPr/>
              <a:t>‹#›</a:t>
            </a:fld>
            <a:endParaRPr lang="ru-RU">
              <a:solidFill>
                <a:srgbClr val="073E8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49626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C142C3-BF60-465B-8BC3-79024D71C938}" type="datetimeFigureOut">
              <a:rPr lang="ru-RU" smtClean="0">
                <a:solidFill>
                  <a:srgbClr val="073E87"/>
                </a:solidFill>
              </a:rPr>
              <a:pPr/>
              <a:t>06.06.2014</a:t>
            </a:fld>
            <a:endParaRPr lang="ru-RU">
              <a:solidFill>
                <a:srgbClr val="073E87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73E87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3BB473-E8F9-4071-B075-B6F121E61E7C}" type="slidenum">
              <a:rPr lang="ru-RU" smtClean="0">
                <a:solidFill>
                  <a:srgbClr val="073E87"/>
                </a:solidFill>
              </a:rPr>
              <a:pPr/>
              <a:t>‹#›</a:t>
            </a:fld>
            <a:endParaRPr lang="ru-RU">
              <a:solidFill>
                <a:srgbClr val="073E8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1626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" name="Group 24"/>
          <p:cNvGrpSpPr/>
          <p:nvPr/>
        </p:nvGrpSpPr>
        <p:grpSpPr>
          <a:xfrm>
            <a:off x="203200" y="0"/>
            <a:ext cx="3778250" cy="6858001"/>
            <a:chOff x="203200" y="0"/>
            <a:chExt cx="3778250" cy="6858001"/>
          </a:xfrm>
        </p:grpSpPr>
        <p:sp>
          <p:nvSpPr>
            <p:cNvPr id="14" name="Freeform 6"/>
            <p:cNvSpPr/>
            <p:nvPr/>
          </p:nvSpPr>
          <p:spPr bwMode="auto">
            <a:xfrm>
              <a:off x="641350" y="0"/>
              <a:ext cx="1365250" cy="3971925"/>
            </a:xfrm>
            <a:custGeom>
              <a:avLst/>
              <a:gdLst/>
              <a:ahLst/>
              <a:cxnLst/>
              <a:rect l="0" t="0" r="r" b="b"/>
              <a:pathLst>
                <a:path w="860" h="2502">
                  <a:moveTo>
                    <a:pt x="0" y="2445"/>
                  </a:moveTo>
                  <a:lnTo>
                    <a:pt x="228" y="2502"/>
                  </a:lnTo>
                  <a:lnTo>
                    <a:pt x="860" y="0"/>
                  </a:lnTo>
                  <a:lnTo>
                    <a:pt x="620" y="0"/>
                  </a:lnTo>
                  <a:lnTo>
                    <a:pt x="0" y="2445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15" name="Freeform 7"/>
            <p:cNvSpPr/>
            <p:nvPr/>
          </p:nvSpPr>
          <p:spPr bwMode="auto">
            <a:xfrm>
              <a:off x="203200" y="0"/>
              <a:ext cx="1336675" cy="3862388"/>
            </a:xfrm>
            <a:custGeom>
              <a:avLst/>
              <a:gdLst/>
              <a:ahLst/>
              <a:cxnLst/>
              <a:rect l="0" t="0" r="r" b="b"/>
              <a:pathLst>
                <a:path w="842" h="2433">
                  <a:moveTo>
                    <a:pt x="842" y="0"/>
                  </a:moveTo>
                  <a:lnTo>
                    <a:pt x="602" y="0"/>
                  </a:lnTo>
                  <a:lnTo>
                    <a:pt x="0" y="2376"/>
                  </a:lnTo>
                  <a:lnTo>
                    <a:pt x="228" y="2433"/>
                  </a:lnTo>
                  <a:lnTo>
                    <a:pt x="842" y="0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16" name="Freeform 8"/>
            <p:cNvSpPr/>
            <p:nvPr/>
          </p:nvSpPr>
          <p:spPr bwMode="auto">
            <a:xfrm>
              <a:off x="207963" y="3776663"/>
              <a:ext cx="1936750" cy="3081338"/>
            </a:xfrm>
            <a:custGeom>
              <a:avLst/>
              <a:gdLst/>
              <a:ahLst/>
              <a:cxnLst/>
              <a:rect l="0" t="0" r="r" b="b"/>
              <a:pathLst>
                <a:path w="1220" h="1941">
                  <a:moveTo>
                    <a:pt x="0" y="0"/>
                  </a:moveTo>
                  <a:lnTo>
                    <a:pt x="1166" y="1941"/>
                  </a:lnTo>
                  <a:lnTo>
                    <a:pt x="1220" y="194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20" name="Freeform 9"/>
            <p:cNvSpPr/>
            <p:nvPr/>
          </p:nvSpPr>
          <p:spPr bwMode="auto">
            <a:xfrm>
              <a:off x="646113" y="3886200"/>
              <a:ext cx="2373313" cy="2971800"/>
            </a:xfrm>
            <a:custGeom>
              <a:avLst/>
              <a:gdLst/>
              <a:ahLst/>
              <a:cxnLst/>
              <a:rect l="0" t="0" r="r" b="b"/>
              <a:pathLst>
                <a:path w="1495" h="1872">
                  <a:moveTo>
                    <a:pt x="1495" y="1872"/>
                  </a:moveTo>
                  <a:lnTo>
                    <a:pt x="0" y="0"/>
                  </a:lnTo>
                  <a:lnTo>
                    <a:pt x="1442" y="1872"/>
                  </a:lnTo>
                  <a:lnTo>
                    <a:pt x="1495" y="1872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21" name="Freeform 10"/>
            <p:cNvSpPr/>
            <p:nvPr/>
          </p:nvSpPr>
          <p:spPr bwMode="auto">
            <a:xfrm>
              <a:off x="641350" y="3881438"/>
              <a:ext cx="3340100" cy="2976563"/>
            </a:xfrm>
            <a:custGeom>
              <a:avLst/>
              <a:gdLst/>
              <a:ahLst/>
              <a:cxnLst/>
              <a:rect l="0" t="0" r="r" b="b"/>
              <a:pathLst>
                <a:path w="2104" h="1875">
                  <a:moveTo>
                    <a:pt x="0" y="0"/>
                  </a:moveTo>
                  <a:lnTo>
                    <a:pt x="3" y="3"/>
                  </a:lnTo>
                  <a:lnTo>
                    <a:pt x="1498" y="1875"/>
                  </a:lnTo>
                  <a:lnTo>
                    <a:pt x="2104" y="1875"/>
                  </a:lnTo>
                  <a:lnTo>
                    <a:pt x="228" y="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22" name="Freeform 11"/>
            <p:cNvSpPr/>
            <p:nvPr/>
          </p:nvSpPr>
          <p:spPr bwMode="auto">
            <a:xfrm>
              <a:off x="203200" y="3771900"/>
              <a:ext cx="2660650" cy="3086100"/>
            </a:xfrm>
            <a:custGeom>
              <a:avLst/>
              <a:gdLst/>
              <a:ahLst/>
              <a:cxnLst/>
              <a:rect l="0" t="0" r="r" b="b"/>
              <a:pathLst>
                <a:path w="1676" h="1944">
                  <a:moveTo>
                    <a:pt x="1676" y="1944"/>
                  </a:moveTo>
                  <a:lnTo>
                    <a:pt x="264" y="111"/>
                  </a:lnTo>
                  <a:lnTo>
                    <a:pt x="225" y="60"/>
                  </a:lnTo>
                  <a:lnTo>
                    <a:pt x="228" y="60"/>
                  </a:lnTo>
                  <a:lnTo>
                    <a:pt x="264" y="111"/>
                  </a:lnTo>
                  <a:lnTo>
                    <a:pt x="234" y="69"/>
                  </a:lnTo>
                  <a:lnTo>
                    <a:pt x="228" y="57"/>
                  </a:lnTo>
                  <a:lnTo>
                    <a:pt x="222" y="54"/>
                  </a:lnTo>
                  <a:lnTo>
                    <a:pt x="0" y="0"/>
                  </a:lnTo>
                  <a:lnTo>
                    <a:pt x="3" y="3"/>
                  </a:lnTo>
                  <a:lnTo>
                    <a:pt x="1223" y="1944"/>
                  </a:lnTo>
                  <a:lnTo>
                    <a:pt x="1676" y="1944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39673" y="914401"/>
            <a:ext cx="6947127" cy="3488266"/>
          </a:xfrm>
        </p:spPr>
        <p:txBody>
          <a:bodyPr anchor="b">
            <a:normAutofit/>
          </a:bodyPr>
          <a:lstStyle>
            <a:lvl1pPr algn="r">
              <a:defRPr sz="5400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924238" y="4402666"/>
            <a:ext cx="5762563" cy="1364531"/>
          </a:xfrm>
        </p:spPr>
        <p:txBody>
          <a:bodyPr anchor="t">
            <a:normAutofit/>
          </a:bodyPr>
          <a:lstStyle>
            <a:lvl1pPr marL="0" indent="0" algn="r">
              <a:buNone/>
              <a:defRPr sz="18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325773" y="6117336"/>
            <a:ext cx="857473" cy="365125"/>
          </a:xfrm>
        </p:spPr>
        <p:txBody>
          <a:bodyPr/>
          <a:lstStyle/>
          <a:p>
            <a:fld id="{E7C142C3-BF60-465B-8BC3-79024D71C938}" type="datetimeFigureOut">
              <a:rPr lang="ru-RU" smtClean="0">
                <a:solidFill>
                  <a:srgbClr val="073E87"/>
                </a:solidFill>
              </a:rPr>
              <a:pPr/>
              <a:t>06.06.2014</a:t>
            </a:fld>
            <a:endParaRPr lang="ru-RU">
              <a:solidFill>
                <a:srgbClr val="073E87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623733" y="6117336"/>
            <a:ext cx="3609438" cy="365125"/>
          </a:xfrm>
        </p:spPr>
        <p:txBody>
          <a:bodyPr/>
          <a:lstStyle/>
          <a:p>
            <a:endParaRPr lang="ru-RU">
              <a:solidFill>
                <a:srgbClr val="073E87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75320" y="6117336"/>
            <a:ext cx="411480" cy="365125"/>
          </a:xfrm>
        </p:spPr>
        <p:txBody>
          <a:bodyPr/>
          <a:lstStyle/>
          <a:p>
            <a:fld id="{453BB473-E8F9-4071-B075-B6F121E61E7C}" type="slidenum">
              <a:rPr lang="ru-RU" smtClean="0">
                <a:solidFill>
                  <a:srgbClr val="073E87"/>
                </a:solidFill>
              </a:rPr>
              <a:pPr/>
              <a:t>‹#›</a:t>
            </a:fld>
            <a:endParaRPr lang="ru-RU">
              <a:solidFill>
                <a:srgbClr val="073E87"/>
              </a:solidFill>
            </a:endParaRPr>
          </a:p>
        </p:txBody>
      </p:sp>
      <p:sp>
        <p:nvSpPr>
          <p:cNvPr id="23" name="Freeform 12"/>
          <p:cNvSpPr/>
          <p:nvPr/>
        </p:nvSpPr>
        <p:spPr bwMode="auto">
          <a:xfrm>
            <a:off x="203200" y="3771900"/>
            <a:ext cx="361950" cy="90488"/>
          </a:xfrm>
          <a:custGeom>
            <a:avLst/>
            <a:gdLst/>
            <a:ahLst/>
            <a:cxnLst/>
            <a:rect l="0" t="0" r="r" b="b"/>
            <a:pathLst>
              <a:path w="228" h="57">
                <a:moveTo>
                  <a:pt x="228" y="57"/>
                </a:moveTo>
                <a:lnTo>
                  <a:pt x="0" y="0"/>
                </a:lnTo>
                <a:lnTo>
                  <a:pt x="222" y="54"/>
                </a:lnTo>
                <a:lnTo>
                  <a:pt x="228" y="57"/>
                </a:lnTo>
                <a:close/>
              </a:path>
            </a:pathLst>
          </a:custGeom>
          <a:solidFill>
            <a:srgbClr val="29ABE2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sp>
      <p:sp>
        <p:nvSpPr>
          <p:cNvPr id="24" name="Freeform 13"/>
          <p:cNvSpPr/>
          <p:nvPr/>
        </p:nvSpPr>
        <p:spPr bwMode="auto">
          <a:xfrm>
            <a:off x="560388" y="3867150"/>
            <a:ext cx="61913" cy="80963"/>
          </a:xfrm>
          <a:custGeom>
            <a:avLst/>
            <a:gdLst/>
            <a:ahLst/>
            <a:cxnLst/>
            <a:rect l="0" t="0" r="r" b="b"/>
            <a:pathLst>
              <a:path w="39" h="51">
                <a:moveTo>
                  <a:pt x="0" y="0"/>
                </a:moveTo>
                <a:lnTo>
                  <a:pt x="39" y="51"/>
                </a:lnTo>
                <a:lnTo>
                  <a:pt x="3" y="0"/>
                </a:lnTo>
                <a:lnTo>
                  <a:pt x="0" y="0"/>
                </a:lnTo>
                <a:close/>
              </a:path>
            </a:pathLst>
          </a:custGeom>
          <a:solidFill>
            <a:srgbClr val="29ABE2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sp>
    </p:spTree>
    <p:extLst>
      <p:ext uri="{BB962C8B-B14F-4D97-AF65-F5344CB8AC3E}">
        <p14:creationId xmlns:p14="http://schemas.microsoft.com/office/powerpoint/2010/main" val="132655215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82133" y="457201"/>
            <a:ext cx="7704667" cy="19812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82133" y="2667000"/>
            <a:ext cx="7704667" cy="3332816"/>
          </a:xfrm>
        </p:spPr>
        <p:txBody>
          <a:bodyPr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344329" y="6108173"/>
            <a:ext cx="857473" cy="365125"/>
          </a:xfrm>
        </p:spPr>
        <p:txBody>
          <a:bodyPr/>
          <a:lstStyle/>
          <a:p>
            <a:fld id="{E7C142C3-BF60-465B-8BC3-79024D71C938}" type="datetimeFigureOut">
              <a:rPr lang="ru-RU" smtClean="0">
                <a:solidFill>
                  <a:srgbClr val="073E87"/>
                </a:solidFill>
              </a:rPr>
              <a:pPr/>
              <a:t>06.06.2014</a:t>
            </a:fld>
            <a:endParaRPr lang="ru-RU">
              <a:solidFill>
                <a:srgbClr val="073E87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972647" y="6108173"/>
            <a:ext cx="5314517" cy="365125"/>
          </a:xfrm>
        </p:spPr>
        <p:txBody>
          <a:bodyPr/>
          <a:lstStyle/>
          <a:p>
            <a:endParaRPr lang="ru-RU">
              <a:solidFill>
                <a:srgbClr val="073E87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58967" y="6108173"/>
            <a:ext cx="427833" cy="365125"/>
          </a:xfrm>
        </p:spPr>
        <p:txBody>
          <a:bodyPr/>
          <a:lstStyle/>
          <a:p>
            <a:fld id="{453BB473-E8F9-4071-B075-B6F121E61E7C}" type="slidenum">
              <a:rPr lang="ru-RU" smtClean="0">
                <a:solidFill>
                  <a:srgbClr val="073E87"/>
                </a:solidFill>
              </a:rPr>
              <a:pPr/>
              <a:t>‹#›</a:t>
            </a:fld>
            <a:endParaRPr lang="ru-RU">
              <a:solidFill>
                <a:srgbClr val="073E8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855399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6995" y="2666998"/>
            <a:ext cx="6699805" cy="2360071"/>
          </a:xfrm>
        </p:spPr>
        <p:txBody>
          <a:bodyPr anchor="b"/>
          <a:lstStyle>
            <a:lvl1pPr algn="r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86998" y="5027070"/>
            <a:ext cx="6699802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C142C3-BF60-465B-8BC3-79024D71C938}" type="datetimeFigureOut">
              <a:rPr lang="ru-RU" smtClean="0">
                <a:solidFill>
                  <a:srgbClr val="073E87"/>
                </a:solidFill>
              </a:rPr>
              <a:pPr/>
              <a:t>06.06.2014</a:t>
            </a:fld>
            <a:endParaRPr lang="ru-RU">
              <a:solidFill>
                <a:srgbClr val="073E87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73E87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73317" y="6116070"/>
            <a:ext cx="413483" cy="365125"/>
          </a:xfrm>
        </p:spPr>
        <p:txBody>
          <a:bodyPr/>
          <a:lstStyle/>
          <a:p>
            <a:fld id="{453BB473-E8F9-4071-B075-B6F121E61E7C}" type="slidenum">
              <a:rPr lang="ru-RU" smtClean="0">
                <a:solidFill>
                  <a:srgbClr val="073E87"/>
                </a:solidFill>
              </a:rPr>
              <a:pPr/>
              <a:t>‹#›</a:t>
            </a:fld>
            <a:endParaRPr lang="ru-RU">
              <a:solidFill>
                <a:srgbClr val="073E8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35882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82133" y="685801"/>
            <a:ext cx="7704667" cy="1752599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82133" y="2667000"/>
            <a:ext cx="3739896" cy="3368674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46904" y="2667000"/>
            <a:ext cx="3739896" cy="3346824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C142C3-BF60-465B-8BC3-79024D71C938}" type="datetimeFigureOut">
              <a:rPr lang="ru-RU" smtClean="0">
                <a:solidFill>
                  <a:srgbClr val="073E87"/>
                </a:solidFill>
              </a:rPr>
              <a:pPr/>
              <a:t>06.06.2014</a:t>
            </a:fld>
            <a:endParaRPr lang="ru-RU">
              <a:solidFill>
                <a:srgbClr val="073E87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73E87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3BB473-E8F9-4071-B075-B6F121E61E7C}" type="slidenum">
              <a:rPr lang="ru-RU" smtClean="0">
                <a:solidFill>
                  <a:srgbClr val="073E87"/>
                </a:solidFill>
              </a:rPr>
              <a:pPr/>
              <a:t>‹#›</a:t>
            </a:fld>
            <a:endParaRPr lang="ru-RU">
              <a:solidFill>
                <a:srgbClr val="073E8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262858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29481" y="2658533"/>
            <a:ext cx="3456291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13523" y="3335336"/>
            <a:ext cx="3672248" cy="2665259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61710" y="2667000"/>
            <a:ext cx="3467806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957266" y="3335336"/>
            <a:ext cx="3672248" cy="2665259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C142C3-BF60-465B-8BC3-79024D71C938}" type="datetimeFigureOut">
              <a:rPr lang="ru-RU" smtClean="0">
                <a:solidFill>
                  <a:srgbClr val="073E87"/>
                </a:solidFill>
              </a:rPr>
              <a:pPr/>
              <a:t>06.06.2014</a:t>
            </a:fld>
            <a:endParaRPr lang="ru-RU">
              <a:solidFill>
                <a:srgbClr val="073E87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73E87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3BB473-E8F9-4071-B075-B6F121E61E7C}" type="slidenum">
              <a:rPr lang="ru-RU" smtClean="0">
                <a:solidFill>
                  <a:srgbClr val="073E87"/>
                </a:solidFill>
              </a:rPr>
              <a:pPr/>
              <a:t>‹#›</a:t>
            </a:fld>
            <a:endParaRPr lang="ru-RU">
              <a:solidFill>
                <a:srgbClr val="073E8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603001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C142C3-BF60-465B-8BC3-79024D71C938}" type="datetimeFigureOut">
              <a:rPr lang="ru-RU" smtClean="0">
                <a:solidFill>
                  <a:srgbClr val="073E87"/>
                </a:solidFill>
              </a:rPr>
              <a:pPr/>
              <a:t>06.06.2014</a:t>
            </a:fld>
            <a:endParaRPr lang="ru-RU">
              <a:solidFill>
                <a:srgbClr val="073E87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73E87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3BB473-E8F9-4071-B075-B6F121E61E7C}" type="slidenum">
              <a:rPr lang="ru-RU" smtClean="0">
                <a:solidFill>
                  <a:srgbClr val="073E87"/>
                </a:solidFill>
              </a:rPr>
              <a:pPr/>
              <a:t>‹#›</a:t>
            </a:fld>
            <a:endParaRPr lang="ru-RU">
              <a:solidFill>
                <a:srgbClr val="073E8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998255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C142C3-BF60-465B-8BC3-79024D71C938}" type="datetimeFigureOut">
              <a:rPr lang="ru-RU" smtClean="0">
                <a:solidFill>
                  <a:srgbClr val="073E87"/>
                </a:solidFill>
              </a:rPr>
              <a:pPr/>
              <a:t>06.06.2014</a:t>
            </a:fld>
            <a:endParaRPr lang="ru-RU">
              <a:solidFill>
                <a:srgbClr val="073E87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73E87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3BB473-E8F9-4071-B075-B6F121E61E7C}" type="slidenum">
              <a:rPr lang="ru-RU" smtClean="0">
                <a:solidFill>
                  <a:srgbClr val="073E87"/>
                </a:solidFill>
              </a:rPr>
              <a:pPr/>
              <a:t>‹#›</a:t>
            </a:fld>
            <a:endParaRPr lang="ru-RU">
              <a:solidFill>
                <a:srgbClr val="073E8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8177653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3524" y="1600200"/>
            <a:ext cx="2662534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47553" y="685800"/>
            <a:ext cx="4681962" cy="5105401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3524" y="2971800"/>
            <a:ext cx="2662534" cy="18288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C142C3-BF60-465B-8BC3-79024D71C938}" type="datetimeFigureOut">
              <a:rPr lang="ru-RU" smtClean="0">
                <a:solidFill>
                  <a:srgbClr val="073E87"/>
                </a:solidFill>
              </a:rPr>
              <a:pPr/>
              <a:t>06.06.2014</a:t>
            </a:fld>
            <a:endParaRPr lang="ru-RU">
              <a:solidFill>
                <a:srgbClr val="073E87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73E87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3BB473-E8F9-4071-B075-B6F121E61E7C}" type="slidenum">
              <a:rPr lang="ru-RU" smtClean="0">
                <a:solidFill>
                  <a:srgbClr val="073E87"/>
                </a:solidFill>
              </a:rPr>
              <a:pPr/>
              <a:t>‹#›</a:t>
            </a:fld>
            <a:endParaRPr lang="ru-RU">
              <a:solidFill>
                <a:srgbClr val="073E8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47584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C142C3-BF60-465B-8BC3-79024D71C938}" type="datetimeFigureOut">
              <a:rPr lang="ru-RU" smtClean="0">
                <a:solidFill>
                  <a:srgbClr val="073E87"/>
                </a:solidFill>
              </a:rPr>
              <a:pPr/>
              <a:t>06.06.2014</a:t>
            </a:fld>
            <a:endParaRPr lang="ru-RU">
              <a:solidFill>
                <a:srgbClr val="073E87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73E87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3BB473-E8F9-4071-B075-B6F121E61E7C}" type="slidenum">
              <a:rPr lang="ru-RU" smtClean="0">
                <a:solidFill>
                  <a:srgbClr val="073E87"/>
                </a:solidFill>
              </a:rPr>
              <a:pPr/>
              <a:t>‹#›</a:t>
            </a:fld>
            <a:endParaRPr lang="ru-RU">
              <a:solidFill>
                <a:srgbClr val="073E8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423736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2332" y="1752599"/>
            <a:ext cx="4070679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697495" y="914400"/>
            <a:ext cx="2461371" cy="4572000"/>
          </a:xfrm>
          <a:prstGeom prst="roundRect">
            <a:avLst>
              <a:gd name="adj" fmla="val 42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2332" y="3124199"/>
            <a:ext cx="4070679" cy="1828800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C142C3-BF60-465B-8BC3-79024D71C938}" type="datetimeFigureOut">
              <a:rPr lang="ru-RU" smtClean="0">
                <a:solidFill>
                  <a:srgbClr val="073E87"/>
                </a:solidFill>
              </a:rPr>
              <a:pPr/>
              <a:t>06.06.2014</a:t>
            </a:fld>
            <a:endParaRPr lang="ru-RU">
              <a:solidFill>
                <a:srgbClr val="073E87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73E87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3BB473-E8F9-4071-B075-B6F121E61E7C}" type="slidenum">
              <a:rPr lang="ru-RU" smtClean="0">
                <a:solidFill>
                  <a:srgbClr val="073E87"/>
                </a:solidFill>
              </a:rPr>
              <a:pPr/>
              <a:t>‹#›</a:t>
            </a:fld>
            <a:endParaRPr lang="ru-RU">
              <a:solidFill>
                <a:srgbClr val="073E8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321922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3523" y="4732865"/>
            <a:ext cx="7515991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789975" y="932112"/>
            <a:ext cx="6171065" cy="3164976"/>
          </a:xfrm>
          <a:prstGeom prst="roundRect">
            <a:avLst>
              <a:gd name="adj" fmla="val 43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3523" y="5299603"/>
            <a:ext cx="7515991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6/6/2014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6020816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3524" y="685800"/>
            <a:ext cx="7515991" cy="3048000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13524" y="4343400"/>
            <a:ext cx="7515992" cy="14478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6/6/2014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4379501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969421" y="863023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8172197" y="2819399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26741" y="685801"/>
            <a:ext cx="6974115" cy="2743199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598235" y="3428999"/>
            <a:ext cx="6631128" cy="381000"/>
          </a:xfrm>
        </p:spPr>
        <p:txBody>
          <a:bodyPr anchor="ctr">
            <a:normAutofit/>
          </a:bodyPr>
          <a:lstStyle>
            <a:lvl1pPr marL="0" indent="0">
              <a:buFontTx/>
              <a:buNone/>
              <a:defRPr sz="18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13523" y="4343400"/>
            <a:ext cx="7515991" cy="14478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6/6/2014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8436273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3525" y="3308581"/>
            <a:ext cx="7515989" cy="1468800"/>
          </a:xfrm>
        </p:spPr>
        <p:txBody>
          <a:bodyPr anchor="b">
            <a:normAutofit/>
          </a:bodyPr>
          <a:lstStyle>
            <a:lvl1pPr algn="r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13524" y="4777381"/>
            <a:ext cx="7515990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6/6/2014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3478576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969421" y="863023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8172197" y="2819399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26741" y="685801"/>
            <a:ext cx="6974115" cy="2743199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13525" y="3886200"/>
            <a:ext cx="7515990" cy="889000"/>
          </a:xfrm>
        </p:spPr>
        <p:txBody>
          <a:bodyPr vert="horz" lIns="91440" tIns="45720" rIns="91440" bIns="45720" rtlCol="0" anchor="b">
            <a:normAutofit/>
          </a:bodyPr>
          <a:lstStyle>
            <a:lvl1pPr algn="r">
              <a:buNone/>
              <a:defRPr lang="en-US" sz="24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13524" y="4775200"/>
            <a:ext cx="7515990" cy="1016000"/>
          </a:xfrm>
        </p:spPr>
        <p:txBody>
          <a:bodyPr anchor="t">
            <a:normAutofit/>
          </a:bodyPr>
          <a:lstStyle>
            <a:lvl1pPr marL="0" indent="0" algn="r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6/6/2014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8426243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3525" y="685801"/>
            <a:ext cx="7515991" cy="2727325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13524" y="3505200"/>
            <a:ext cx="7515992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13524" y="4343400"/>
            <a:ext cx="7515992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6/6/2014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8589494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C142C3-BF60-465B-8BC3-79024D71C938}" type="datetimeFigureOut">
              <a:rPr lang="ru-RU" smtClean="0">
                <a:solidFill>
                  <a:srgbClr val="073E87"/>
                </a:solidFill>
              </a:rPr>
              <a:pPr/>
              <a:t>06.06.2014</a:t>
            </a:fld>
            <a:endParaRPr lang="ru-RU">
              <a:solidFill>
                <a:srgbClr val="073E87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73E87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3BB473-E8F9-4071-B075-B6F121E61E7C}" type="slidenum">
              <a:rPr lang="ru-RU" smtClean="0">
                <a:solidFill>
                  <a:srgbClr val="073E87"/>
                </a:solidFill>
              </a:rPr>
              <a:pPr/>
              <a:t>‹#›</a:t>
            </a:fld>
            <a:endParaRPr lang="ru-RU">
              <a:solidFill>
                <a:srgbClr val="073E8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978351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01393" y="685800"/>
            <a:ext cx="1328123" cy="51054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13524" y="685800"/>
            <a:ext cx="6016373" cy="5105400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C142C3-BF60-465B-8BC3-79024D71C938}" type="datetimeFigureOut">
              <a:rPr lang="ru-RU" smtClean="0">
                <a:solidFill>
                  <a:srgbClr val="073E87"/>
                </a:solidFill>
              </a:rPr>
              <a:pPr/>
              <a:t>06.06.2014</a:t>
            </a:fld>
            <a:endParaRPr lang="ru-RU">
              <a:solidFill>
                <a:srgbClr val="073E87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73E87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3BB473-E8F9-4071-B075-B6F121E61E7C}" type="slidenum">
              <a:rPr lang="ru-RU" smtClean="0">
                <a:solidFill>
                  <a:srgbClr val="073E87"/>
                </a:solidFill>
              </a:rPr>
              <a:pPr/>
              <a:t>‹#›</a:t>
            </a:fld>
            <a:endParaRPr lang="ru-RU">
              <a:solidFill>
                <a:srgbClr val="073E8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930383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" name="Group 24"/>
          <p:cNvGrpSpPr/>
          <p:nvPr/>
        </p:nvGrpSpPr>
        <p:grpSpPr>
          <a:xfrm>
            <a:off x="203200" y="0"/>
            <a:ext cx="3778250" cy="6858001"/>
            <a:chOff x="203200" y="0"/>
            <a:chExt cx="3778250" cy="6858001"/>
          </a:xfrm>
        </p:grpSpPr>
        <p:sp>
          <p:nvSpPr>
            <p:cNvPr id="14" name="Freeform 6"/>
            <p:cNvSpPr/>
            <p:nvPr/>
          </p:nvSpPr>
          <p:spPr bwMode="auto">
            <a:xfrm>
              <a:off x="641350" y="0"/>
              <a:ext cx="1365250" cy="3971925"/>
            </a:xfrm>
            <a:custGeom>
              <a:avLst/>
              <a:gdLst/>
              <a:ahLst/>
              <a:cxnLst/>
              <a:rect l="0" t="0" r="r" b="b"/>
              <a:pathLst>
                <a:path w="860" h="2502">
                  <a:moveTo>
                    <a:pt x="0" y="2445"/>
                  </a:moveTo>
                  <a:lnTo>
                    <a:pt x="228" y="2502"/>
                  </a:lnTo>
                  <a:lnTo>
                    <a:pt x="860" y="0"/>
                  </a:lnTo>
                  <a:lnTo>
                    <a:pt x="620" y="0"/>
                  </a:lnTo>
                  <a:lnTo>
                    <a:pt x="0" y="2445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15" name="Freeform 7"/>
            <p:cNvSpPr/>
            <p:nvPr/>
          </p:nvSpPr>
          <p:spPr bwMode="auto">
            <a:xfrm>
              <a:off x="203200" y="0"/>
              <a:ext cx="1336675" cy="3862388"/>
            </a:xfrm>
            <a:custGeom>
              <a:avLst/>
              <a:gdLst/>
              <a:ahLst/>
              <a:cxnLst/>
              <a:rect l="0" t="0" r="r" b="b"/>
              <a:pathLst>
                <a:path w="842" h="2433">
                  <a:moveTo>
                    <a:pt x="842" y="0"/>
                  </a:moveTo>
                  <a:lnTo>
                    <a:pt x="602" y="0"/>
                  </a:lnTo>
                  <a:lnTo>
                    <a:pt x="0" y="2376"/>
                  </a:lnTo>
                  <a:lnTo>
                    <a:pt x="228" y="2433"/>
                  </a:lnTo>
                  <a:lnTo>
                    <a:pt x="842" y="0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16" name="Freeform 8"/>
            <p:cNvSpPr/>
            <p:nvPr/>
          </p:nvSpPr>
          <p:spPr bwMode="auto">
            <a:xfrm>
              <a:off x="207963" y="3776663"/>
              <a:ext cx="1936750" cy="3081338"/>
            </a:xfrm>
            <a:custGeom>
              <a:avLst/>
              <a:gdLst/>
              <a:ahLst/>
              <a:cxnLst/>
              <a:rect l="0" t="0" r="r" b="b"/>
              <a:pathLst>
                <a:path w="1220" h="1941">
                  <a:moveTo>
                    <a:pt x="0" y="0"/>
                  </a:moveTo>
                  <a:lnTo>
                    <a:pt x="1166" y="1941"/>
                  </a:lnTo>
                  <a:lnTo>
                    <a:pt x="1220" y="194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20" name="Freeform 9"/>
            <p:cNvSpPr/>
            <p:nvPr/>
          </p:nvSpPr>
          <p:spPr bwMode="auto">
            <a:xfrm>
              <a:off x="646113" y="3886200"/>
              <a:ext cx="2373313" cy="2971800"/>
            </a:xfrm>
            <a:custGeom>
              <a:avLst/>
              <a:gdLst/>
              <a:ahLst/>
              <a:cxnLst/>
              <a:rect l="0" t="0" r="r" b="b"/>
              <a:pathLst>
                <a:path w="1495" h="1872">
                  <a:moveTo>
                    <a:pt x="1495" y="1872"/>
                  </a:moveTo>
                  <a:lnTo>
                    <a:pt x="0" y="0"/>
                  </a:lnTo>
                  <a:lnTo>
                    <a:pt x="1442" y="1872"/>
                  </a:lnTo>
                  <a:lnTo>
                    <a:pt x="1495" y="1872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21" name="Freeform 10"/>
            <p:cNvSpPr/>
            <p:nvPr/>
          </p:nvSpPr>
          <p:spPr bwMode="auto">
            <a:xfrm>
              <a:off x="641350" y="3881438"/>
              <a:ext cx="3340100" cy="2976563"/>
            </a:xfrm>
            <a:custGeom>
              <a:avLst/>
              <a:gdLst/>
              <a:ahLst/>
              <a:cxnLst/>
              <a:rect l="0" t="0" r="r" b="b"/>
              <a:pathLst>
                <a:path w="2104" h="1875">
                  <a:moveTo>
                    <a:pt x="0" y="0"/>
                  </a:moveTo>
                  <a:lnTo>
                    <a:pt x="3" y="3"/>
                  </a:lnTo>
                  <a:lnTo>
                    <a:pt x="1498" y="1875"/>
                  </a:lnTo>
                  <a:lnTo>
                    <a:pt x="2104" y="1875"/>
                  </a:lnTo>
                  <a:lnTo>
                    <a:pt x="228" y="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22" name="Freeform 11"/>
            <p:cNvSpPr/>
            <p:nvPr/>
          </p:nvSpPr>
          <p:spPr bwMode="auto">
            <a:xfrm>
              <a:off x="203200" y="3771900"/>
              <a:ext cx="2660650" cy="3086100"/>
            </a:xfrm>
            <a:custGeom>
              <a:avLst/>
              <a:gdLst/>
              <a:ahLst/>
              <a:cxnLst/>
              <a:rect l="0" t="0" r="r" b="b"/>
              <a:pathLst>
                <a:path w="1676" h="1944">
                  <a:moveTo>
                    <a:pt x="1676" y="1944"/>
                  </a:moveTo>
                  <a:lnTo>
                    <a:pt x="264" y="111"/>
                  </a:lnTo>
                  <a:lnTo>
                    <a:pt x="225" y="60"/>
                  </a:lnTo>
                  <a:lnTo>
                    <a:pt x="228" y="60"/>
                  </a:lnTo>
                  <a:lnTo>
                    <a:pt x="264" y="111"/>
                  </a:lnTo>
                  <a:lnTo>
                    <a:pt x="234" y="69"/>
                  </a:lnTo>
                  <a:lnTo>
                    <a:pt x="228" y="57"/>
                  </a:lnTo>
                  <a:lnTo>
                    <a:pt x="222" y="54"/>
                  </a:lnTo>
                  <a:lnTo>
                    <a:pt x="0" y="0"/>
                  </a:lnTo>
                  <a:lnTo>
                    <a:pt x="3" y="3"/>
                  </a:lnTo>
                  <a:lnTo>
                    <a:pt x="1223" y="1944"/>
                  </a:lnTo>
                  <a:lnTo>
                    <a:pt x="1676" y="1944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39673" y="914401"/>
            <a:ext cx="6947127" cy="3488266"/>
          </a:xfrm>
        </p:spPr>
        <p:txBody>
          <a:bodyPr anchor="b">
            <a:normAutofit/>
          </a:bodyPr>
          <a:lstStyle>
            <a:lvl1pPr algn="r">
              <a:defRPr sz="5400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924238" y="4402666"/>
            <a:ext cx="5762563" cy="1364531"/>
          </a:xfrm>
        </p:spPr>
        <p:txBody>
          <a:bodyPr anchor="t">
            <a:normAutofit/>
          </a:bodyPr>
          <a:lstStyle>
            <a:lvl1pPr marL="0" indent="0" algn="r">
              <a:buNone/>
              <a:defRPr sz="18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325773" y="6117336"/>
            <a:ext cx="857473" cy="365125"/>
          </a:xfrm>
        </p:spPr>
        <p:txBody>
          <a:bodyPr/>
          <a:lstStyle/>
          <a:p>
            <a:fld id="{E7C142C3-BF60-465B-8BC3-79024D71C938}" type="datetimeFigureOut">
              <a:rPr lang="ru-RU" smtClean="0">
                <a:solidFill>
                  <a:srgbClr val="073E87"/>
                </a:solidFill>
              </a:rPr>
              <a:pPr/>
              <a:t>06.06.2014</a:t>
            </a:fld>
            <a:endParaRPr lang="ru-RU">
              <a:solidFill>
                <a:srgbClr val="073E87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623733" y="6117336"/>
            <a:ext cx="3609438" cy="365125"/>
          </a:xfrm>
        </p:spPr>
        <p:txBody>
          <a:bodyPr/>
          <a:lstStyle/>
          <a:p>
            <a:endParaRPr lang="ru-RU">
              <a:solidFill>
                <a:srgbClr val="073E87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75320" y="6117336"/>
            <a:ext cx="411480" cy="365125"/>
          </a:xfrm>
        </p:spPr>
        <p:txBody>
          <a:bodyPr/>
          <a:lstStyle/>
          <a:p>
            <a:fld id="{453BB473-E8F9-4071-B075-B6F121E61E7C}" type="slidenum">
              <a:rPr lang="ru-RU" smtClean="0">
                <a:solidFill>
                  <a:srgbClr val="073E87"/>
                </a:solidFill>
              </a:rPr>
              <a:pPr/>
              <a:t>‹#›</a:t>
            </a:fld>
            <a:endParaRPr lang="ru-RU">
              <a:solidFill>
                <a:srgbClr val="073E87"/>
              </a:solidFill>
            </a:endParaRPr>
          </a:p>
        </p:txBody>
      </p:sp>
      <p:sp>
        <p:nvSpPr>
          <p:cNvPr id="23" name="Freeform 12"/>
          <p:cNvSpPr/>
          <p:nvPr/>
        </p:nvSpPr>
        <p:spPr bwMode="auto">
          <a:xfrm>
            <a:off x="203200" y="3771900"/>
            <a:ext cx="361950" cy="90488"/>
          </a:xfrm>
          <a:custGeom>
            <a:avLst/>
            <a:gdLst/>
            <a:ahLst/>
            <a:cxnLst/>
            <a:rect l="0" t="0" r="r" b="b"/>
            <a:pathLst>
              <a:path w="228" h="57">
                <a:moveTo>
                  <a:pt x="228" y="57"/>
                </a:moveTo>
                <a:lnTo>
                  <a:pt x="0" y="0"/>
                </a:lnTo>
                <a:lnTo>
                  <a:pt x="222" y="54"/>
                </a:lnTo>
                <a:lnTo>
                  <a:pt x="228" y="57"/>
                </a:lnTo>
                <a:close/>
              </a:path>
            </a:pathLst>
          </a:custGeom>
          <a:solidFill>
            <a:srgbClr val="29ABE2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sp>
      <p:sp>
        <p:nvSpPr>
          <p:cNvPr id="24" name="Freeform 13"/>
          <p:cNvSpPr/>
          <p:nvPr/>
        </p:nvSpPr>
        <p:spPr bwMode="auto">
          <a:xfrm>
            <a:off x="560388" y="3867150"/>
            <a:ext cx="61913" cy="80963"/>
          </a:xfrm>
          <a:custGeom>
            <a:avLst/>
            <a:gdLst/>
            <a:ahLst/>
            <a:cxnLst/>
            <a:rect l="0" t="0" r="r" b="b"/>
            <a:pathLst>
              <a:path w="39" h="51">
                <a:moveTo>
                  <a:pt x="0" y="0"/>
                </a:moveTo>
                <a:lnTo>
                  <a:pt x="39" y="51"/>
                </a:lnTo>
                <a:lnTo>
                  <a:pt x="3" y="0"/>
                </a:lnTo>
                <a:lnTo>
                  <a:pt x="0" y="0"/>
                </a:lnTo>
                <a:close/>
              </a:path>
            </a:pathLst>
          </a:custGeom>
          <a:solidFill>
            <a:srgbClr val="29ABE2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sp>
    </p:spTree>
    <p:extLst>
      <p:ext uri="{BB962C8B-B14F-4D97-AF65-F5344CB8AC3E}">
        <p14:creationId xmlns:p14="http://schemas.microsoft.com/office/powerpoint/2010/main" val="10166992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C142C3-BF60-465B-8BC3-79024D71C938}" type="datetimeFigureOut">
              <a:rPr lang="ru-RU" smtClean="0">
                <a:solidFill>
                  <a:srgbClr val="073E87"/>
                </a:solidFill>
              </a:rPr>
              <a:pPr/>
              <a:t>06.06.2014</a:t>
            </a:fld>
            <a:endParaRPr lang="ru-RU">
              <a:solidFill>
                <a:srgbClr val="073E87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73E87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3BB473-E8F9-4071-B075-B6F121E61E7C}" type="slidenum">
              <a:rPr lang="ru-RU" smtClean="0">
                <a:solidFill>
                  <a:srgbClr val="073E87"/>
                </a:solidFill>
              </a:rPr>
              <a:pPr/>
              <a:t>‹#›</a:t>
            </a:fld>
            <a:endParaRPr lang="ru-RU">
              <a:solidFill>
                <a:srgbClr val="073E8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1079839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82133" y="457201"/>
            <a:ext cx="7704667" cy="19812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82133" y="2667000"/>
            <a:ext cx="7704667" cy="3332816"/>
          </a:xfrm>
        </p:spPr>
        <p:txBody>
          <a:bodyPr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344329" y="6108173"/>
            <a:ext cx="857473" cy="365125"/>
          </a:xfrm>
        </p:spPr>
        <p:txBody>
          <a:bodyPr/>
          <a:lstStyle/>
          <a:p>
            <a:fld id="{E7C142C3-BF60-465B-8BC3-79024D71C938}" type="datetimeFigureOut">
              <a:rPr lang="ru-RU" smtClean="0">
                <a:solidFill>
                  <a:srgbClr val="073E87"/>
                </a:solidFill>
              </a:rPr>
              <a:pPr/>
              <a:t>06.06.2014</a:t>
            </a:fld>
            <a:endParaRPr lang="ru-RU">
              <a:solidFill>
                <a:srgbClr val="073E87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972647" y="6108173"/>
            <a:ext cx="5314517" cy="365125"/>
          </a:xfrm>
        </p:spPr>
        <p:txBody>
          <a:bodyPr/>
          <a:lstStyle/>
          <a:p>
            <a:endParaRPr lang="ru-RU">
              <a:solidFill>
                <a:srgbClr val="073E87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58967" y="6108173"/>
            <a:ext cx="427833" cy="365125"/>
          </a:xfrm>
        </p:spPr>
        <p:txBody>
          <a:bodyPr/>
          <a:lstStyle/>
          <a:p>
            <a:fld id="{453BB473-E8F9-4071-B075-B6F121E61E7C}" type="slidenum">
              <a:rPr lang="ru-RU" smtClean="0">
                <a:solidFill>
                  <a:srgbClr val="073E87"/>
                </a:solidFill>
              </a:rPr>
              <a:pPr/>
              <a:t>‹#›</a:t>
            </a:fld>
            <a:endParaRPr lang="ru-RU">
              <a:solidFill>
                <a:srgbClr val="073E8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91555764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6995" y="2666998"/>
            <a:ext cx="6699805" cy="2360071"/>
          </a:xfrm>
        </p:spPr>
        <p:txBody>
          <a:bodyPr anchor="b"/>
          <a:lstStyle>
            <a:lvl1pPr algn="r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86998" y="5027070"/>
            <a:ext cx="6699802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C142C3-BF60-465B-8BC3-79024D71C938}" type="datetimeFigureOut">
              <a:rPr lang="ru-RU" smtClean="0">
                <a:solidFill>
                  <a:srgbClr val="073E87"/>
                </a:solidFill>
              </a:rPr>
              <a:pPr/>
              <a:t>06.06.2014</a:t>
            </a:fld>
            <a:endParaRPr lang="ru-RU">
              <a:solidFill>
                <a:srgbClr val="073E87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73E87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73317" y="6116070"/>
            <a:ext cx="413483" cy="365125"/>
          </a:xfrm>
        </p:spPr>
        <p:txBody>
          <a:bodyPr/>
          <a:lstStyle/>
          <a:p>
            <a:fld id="{453BB473-E8F9-4071-B075-B6F121E61E7C}" type="slidenum">
              <a:rPr lang="ru-RU" smtClean="0">
                <a:solidFill>
                  <a:srgbClr val="073E87"/>
                </a:solidFill>
              </a:rPr>
              <a:pPr/>
              <a:t>‹#›</a:t>
            </a:fld>
            <a:endParaRPr lang="ru-RU">
              <a:solidFill>
                <a:srgbClr val="073E8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6963437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82133" y="685801"/>
            <a:ext cx="7704667" cy="1752599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82133" y="2667000"/>
            <a:ext cx="3739896" cy="3368674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46904" y="2667000"/>
            <a:ext cx="3739896" cy="3346824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C142C3-BF60-465B-8BC3-79024D71C938}" type="datetimeFigureOut">
              <a:rPr lang="ru-RU" smtClean="0">
                <a:solidFill>
                  <a:srgbClr val="073E87"/>
                </a:solidFill>
              </a:rPr>
              <a:pPr/>
              <a:t>06.06.2014</a:t>
            </a:fld>
            <a:endParaRPr lang="ru-RU">
              <a:solidFill>
                <a:srgbClr val="073E87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73E87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3BB473-E8F9-4071-B075-B6F121E61E7C}" type="slidenum">
              <a:rPr lang="ru-RU" smtClean="0">
                <a:solidFill>
                  <a:srgbClr val="073E87"/>
                </a:solidFill>
              </a:rPr>
              <a:pPr/>
              <a:t>‹#›</a:t>
            </a:fld>
            <a:endParaRPr lang="ru-RU">
              <a:solidFill>
                <a:srgbClr val="073E8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1474148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29481" y="2658533"/>
            <a:ext cx="3456291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13523" y="3335336"/>
            <a:ext cx="3672248" cy="2665259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61710" y="2667000"/>
            <a:ext cx="3467806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957266" y="3335336"/>
            <a:ext cx="3672248" cy="2665259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C142C3-BF60-465B-8BC3-79024D71C938}" type="datetimeFigureOut">
              <a:rPr lang="ru-RU" smtClean="0">
                <a:solidFill>
                  <a:srgbClr val="073E87"/>
                </a:solidFill>
              </a:rPr>
              <a:pPr/>
              <a:t>06.06.2014</a:t>
            </a:fld>
            <a:endParaRPr lang="ru-RU">
              <a:solidFill>
                <a:srgbClr val="073E87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73E87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3BB473-E8F9-4071-B075-B6F121E61E7C}" type="slidenum">
              <a:rPr lang="ru-RU" smtClean="0">
                <a:solidFill>
                  <a:srgbClr val="073E87"/>
                </a:solidFill>
              </a:rPr>
              <a:pPr/>
              <a:t>‹#›</a:t>
            </a:fld>
            <a:endParaRPr lang="ru-RU">
              <a:solidFill>
                <a:srgbClr val="073E8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935798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C142C3-BF60-465B-8BC3-79024D71C938}" type="datetimeFigureOut">
              <a:rPr lang="ru-RU" smtClean="0">
                <a:solidFill>
                  <a:srgbClr val="073E87"/>
                </a:solidFill>
              </a:rPr>
              <a:pPr/>
              <a:t>06.06.2014</a:t>
            </a:fld>
            <a:endParaRPr lang="ru-RU">
              <a:solidFill>
                <a:srgbClr val="073E87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73E87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3BB473-E8F9-4071-B075-B6F121E61E7C}" type="slidenum">
              <a:rPr lang="ru-RU" smtClean="0">
                <a:solidFill>
                  <a:srgbClr val="073E87"/>
                </a:solidFill>
              </a:rPr>
              <a:pPr/>
              <a:t>‹#›</a:t>
            </a:fld>
            <a:endParaRPr lang="ru-RU">
              <a:solidFill>
                <a:srgbClr val="073E8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85814493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C142C3-BF60-465B-8BC3-79024D71C938}" type="datetimeFigureOut">
              <a:rPr lang="ru-RU" smtClean="0">
                <a:solidFill>
                  <a:srgbClr val="073E87"/>
                </a:solidFill>
              </a:rPr>
              <a:pPr/>
              <a:t>06.06.2014</a:t>
            </a:fld>
            <a:endParaRPr lang="ru-RU">
              <a:solidFill>
                <a:srgbClr val="073E87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73E87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3BB473-E8F9-4071-B075-B6F121E61E7C}" type="slidenum">
              <a:rPr lang="ru-RU" smtClean="0">
                <a:solidFill>
                  <a:srgbClr val="073E87"/>
                </a:solidFill>
              </a:rPr>
              <a:pPr/>
              <a:t>‹#›</a:t>
            </a:fld>
            <a:endParaRPr lang="ru-RU">
              <a:solidFill>
                <a:srgbClr val="073E8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675093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3524" y="1600200"/>
            <a:ext cx="2662534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47553" y="685800"/>
            <a:ext cx="4681962" cy="5105401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3524" y="2971800"/>
            <a:ext cx="2662534" cy="18288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C142C3-BF60-465B-8BC3-79024D71C938}" type="datetimeFigureOut">
              <a:rPr lang="ru-RU" smtClean="0">
                <a:solidFill>
                  <a:srgbClr val="073E87"/>
                </a:solidFill>
              </a:rPr>
              <a:pPr/>
              <a:t>06.06.2014</a:t>
            </a:fld>
            <a:endParaRPr lang="ru-RU">
              <a:solidFill>
                <a:srgbClr val="073E87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73E87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3BB473-E8F9-4071-B075-B6F121E61E7C}" type="slidenum">
              <a:rPr lang="ru-RU" smtClean="0">
                <a:solidFill>
                  <a:srgbClr val="073E87"/>
                </a:solidFill>
              </a:rPr>
              <a:pPr/>
              <a:t>‹#›</a:t>
            </a:fld>
            <a:endParaRPr lang="ru-RU">
              <a:solidFill>
                <a:srgbClr val="073E8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3450396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2332" y="1752599"/>
            <a:ext cx="4070679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697495" y="914400"/>
            <a:ext cx="2461371" cy="4572000"/>
          </a:xfrm>
          <a:prstGeom prst="roundRect">
            <a:avLst>
              <a:gd name="adj" fmla="val 42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2332" y="3124199"/>
            <a:ext cx="4070679" cy="1828800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C142C3-BF60-465B-8BC3-79024D71C938}" type="datetimeFigureOut">
              <a:rPr lang="ru-RU" smtClean="0">
                <a:solidFill>
                  <a:srgbClr val="073E87"/>
                </a:solidFill>
              </a:rPr>
              <a:pPr/>
              <a:t>06.06.2014</a:t>
            </a:fld>
            <a:endParaRPr lang="ru-RU">
              <a:solidFill>
                <a:srgbClr val="073E87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73E87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3BB473-E8F9-4071-B075-B6F121E61E7C}" type="slidenum">
              <a:rPr lang="ru-RU" smtClean="0">
                <a:solidFill>
                  <a:srgbClr val="073E87"/>
                </a:solidFill>
              </a:rPr>
              <a:pPr/>
              <a:t>‹#›</a:t>
            </a:fld>
            <a:endParaRPr lang="ru-RU">
              <a:solidFill>
                <a:srgbClr val="073E8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81460382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3523" y="4732865"/>
            <a:ext cx="7515991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789975" y="932112"/>
            <a:ext cx="6171065" cy="3164976"/>
          </a:xfrm>
          <a:prstGeom prst="roundRect">
            <a:avLst>
              <a:gd name="adj" fmla="val 43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3523" y="5299603"/>
            <a:ext cx="7515991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6/6/2014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75122648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3524" y="685800"/>
            <a:ext cx="7515991" cy="3048000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13524" y="4343400"/>
            <a:ext cx="7515992" cy="14478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6/6/2014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362302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C142C3-BF60-465B-8BC3-79024D71C938}" type="datetimeFigureOut">
              <a:rPr lang="ru-RU" smtClean="0">
                <a:solidFill>
                  <a:srgbClr val="073E87"/>
                </a:solidFill>
              </a:rPr>
              <a:pPr/>
              <a:t>06.06.2014</a:t>
            </a:fld>
            <a:endParaRPr lang="ru-RU">
              <a:solidFill>
                <a:srgbClr val="073E87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73E87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3BB473-E8F9-4071-B075-B6F121E61E7C}" type="slidenum">
              <a:rPr lang="ru-RU" smtClean="0">
                <a:solidFill>
                  <a:srgbClr val="073E87"/>
                </a:solidFill>
              </a:rPr>
              <a:pPr/>
              <a:t>‹#›</a:t>
            </a:fld>
            <a:endParaRPr lang="ru-RU">
              <a:solidFill>
                <a:srgbClr val="073E8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9459148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969421" y="863023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8172197" y="2819399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26741" y="685801"/>
            <a:ext cx="6974115" cy="2743199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598235" y="3428999"/>
            <a:ext cx="6631128" cy="381000"/>
          </a:xfrm>
        </p:spPr>
        <p:txBody>
          <a:bodyPr anchor="ctr">
            <a:normAutofit/>
          </a:bodyPr>
          <a:lstStyle>
            <a:lvl1pPr marL="0" indent="0">
              <a:buFontTx/>
              <a:buNone/>
              <a:defRPr sz="18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13523" y="4343400"/>
            <a:ext cx="7515991" cy="14478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6/6/2014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34422112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3525" y="3308581"/>
            <a:ext cx="7515989" cy="1468800"/>
          </a:xfrm>
        </p:spPr>
        <p:txBody>
          <a:bodyPr anchor="b">
            <a:normAutofit/>
          </a:bodyPr>
          <a:lstStyle>
            <a:lvl1pPr algn="r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13524" y="4777381"/>
            <a:ext cx="7515990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6/6/2014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13250899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969421" y="863023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8172197" y="2819399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26741" y="685801"/>
            <a:ext cx="6974115" cy="2743199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13525" y="3886200"/>
            <a:ext cx="7515990" cy="889000"/>
          </a:xfrm>
        </p:spPr>
        <p:txBody>
          <a:bodyPr vert="horz" lIns="91440" tIns="45720" rIns="91440" bIns="45720" rtlCol="0" anchor="b">
            <a:normAutofit/>
          </a:bodyPr>
          <a:lstStyle>
            <a:lvl1pPr algn="r">
              <a:buNone/>
              <a:defRPr lang="en-US" sz="24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13524" y="4775200"/>
            <a:ext cx="7515990" cy="1016000"/>
          </a:xfrm>
        </p:spPr>
        <p:txBody>
          <a:bodyPr anchor="t">
            <a:normAutofit/>
          </a:bodyPr>
          <a:lstStyle>
            <a:lvl1pPr marL="0" indent="0" algn="r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6/6/2014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16187804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3525" y="685801"/>
            <a:ext cx="7515991" cy="2727325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13524" y="3505200"/>
            <a:ext cx="7515992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13524" y="4343400"/>
            <a:ext cx="7515992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6/6/2014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98481450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C142C3-BF60-465B-8BC3-79024D71C938}" type="datetimeFigureOut">
              <a:rPr lang="ru-RU" smtClean="0">
                <a:solidFill>
                  <a:srgbClr val="073E87"/>
                </a:solidFill>
              </a:rPr>
              <a:pPr/>
              <a:t>06.06.2014</a:t>
            </a:fld>
            <a:endParaRPr lang="ru-RU">
              <a:solidFill>
                <a:srgbClr val="073E87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73E87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3BB473-E8F9-4071-B075-B6F121E61E7C}" type="slidenum">
              <a:rPr lang="ru-RU" smtClean="0">
                <a:solidFill>
                  <a:srgbClr val="073E87"/>
                </a:solidFill>
              </a:rPr>
              <a:pPr/>
              <a:t>‹#›</a:t>
            </a:fld>
            <a:endParaRPr lang="ru-RU">
              <a:solidFill>
                <a:srgbClr val="073E8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2717711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01393" y="685800"/>
            <a:ext cx="1328123" cy="51054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13524" y="685800"/>
            <a:ext cx="6016373" cy="5105400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C142C3-BF60-465B-8BC3-79024D71C938}" type="datetimeFigureOut">
              <a:rPr lang="ru-RU" smtClean="0">
                <a:solidFill>
                  <a:srgbClr val="073E87"/>
                </a:solidFill>
              </a:rPr>
              <a:pPr/>
              <a:t>06.06.2014</a:t>
            </a:fld>
            <a:endParaRPr lang="ru-RU">
              <a:solidFill>
                <a:srgbClr val="073E87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73E87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3BB473-E8F9-4071-B075-B6F121E61E7C}" type="slidenum">
              <a:rPr lang="ru-RU" smtClean="0">
                <a:solidFill>
                  <a:srgbClr val="073E87"/>
                </a:solidFill>
              </a:rPr>
              <a:pPr/>
              <a:t>‹#›</a:t>
            </a:fld>
            <a:endParaRPr lang="ru-RU">
              <a:solidFill>
                <a:srgbClr val="073E8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49929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C142C3-BF60-465B-8BC3-79024D71C938}" type="datetimeFigureOut">
              <a:rPr lang="ru-RU" smtClean="0">
                <a:solidFill>
                  <a:srgbClr val="073E87"/>
                </a:solidFill>
              </a:rPr>
              <a:pPr/>
              <a:t>06.06.2014</a:t>
            </a:fld>
            <a:endParaRPr lang="ru-RU">
              <a:solidFill>
                <a:srgbClr val="073E87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73E87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3BB473-E8F9-4071-B075-B6F121E61E7C}" type="slidenum">
              <a:rPr lang="ru-RU" smtClean="0">
                <a:solidFill>
                  <a:srgbClr val="073E87"/>
                </a:solidFill>
              </a:rPr>
              <a:pPr/>
              <a:t>‹#›</a:t>
            </a:fld>
            <a:endParaRPr lang="ru-RU">
              <a:solidFill>
                <a:srgbClr val="073E8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52944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C142C3-BF60-465B-8BC3-79024D71C938}" type="datetimeFigureOut">
              <a:rPr lang="ru-RU" smtClean="0">
                <a:solidFill>
                  <a:srgbClr val="073E87"/>
                </a:solidFill>
              </a:rPr>
              <a:pPr/>
              <a:t>06.06.2014</a:t>
            </a:fld>
            <a:endParaRPr lang="ru-RU">
              <a:solidFill>
                <a:srgbClr val="073E87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73E87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3BB473-E8F9-4071-B075-B6F121E61E7C}" type="slidenum">
              <a:rPr lang="ru-RU" smtClean="0">
                <a:solidFill>
                  <a:srgbClr val="073E87"/>
                </a:solidFill>
              </a:rPr>
              <a:pPr/>
              <a:t>‹#›</a:t>
            </a:fld>
            <a:endParaRPr lang="ru-RU">
              <a:solidFill>
                <a:srgbClr val="073E8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80733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C142C3-BF60-465B-8BC3-79024D71C938}" type="datetimeFigureOut">
              <a:rPr lang="ru-RU" smtClean="0">
                <a:solidFill>
                  <a:srgbClr val="073E87"/>
                </a:solidFill>
              </a:rPr>
              <a:pPr/>
              <a:t>06.06.2014</a:t>
            </a:fld>
            <a:endParaRPr lang="ru-RU">
              <a:solidFill>
                <a:srgbClr val="073E87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73E87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3BB473-E8F9-4071-B075-B6F121E61E7C}" type="slidenum">
              <a:rPr lang="ru-RU" smtClean="0">
                <a:solidFill>
                  <a:srgbClr val="073E87"/>
                </a:solidFill>
              </a:rPr>
              <a:pPr/>
              <a:t>‹#›</a:t>
            </a:fld>
            <a:endParaRPr lang="ru-RU">
              <a:solidFill>
                <a:srgbClr val="073E8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162250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C142C3-BF60-465B-8BC3-79024D71C938}" type="datetimeFigureOut">
              <a:rPr lang="ru-RU" smtClean="0">
                <a:solidFill>
                  <a:srgbClr val="073E87"/>
                </a:solidFill>
              </a:rPr>
              <a:pPr/>
              <a:t>06.06.2014</a:t>
            </a:fld>
            <a:endParaRPr lang="ru-RU">
              <a:solidFill>
                <a:srgbClr val="073E87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73E87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3BB473-E8F9-4071-B075-B6F121E61E7C}" type="slidenum">
              <a:rPr lang="ru-RU" smtClean="0">
                <a:solidFill>
                  <a:srgbClr val="073E87"/>
                </a:solidFill>
              </a:rPr>
              <a:pPr/>
              <a:t>‹#›</a:t>
            </a:fld>
            <a:endParaRPr lang="ru-RU">
              <a:solidFill>
                <a:srgbClr val="073E8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534303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C142C3-BF60-465B-8BC3-79024D71C938}" type="datetimeFigureOut">
              <a:rPr lang="ru-RU" smtClean="0">
                <a:solidFill>
                  <a:srgbClr val="073E87"/>
                </a:solidFill>
              </a:rPr>
              <a:pPr/>
              <a:t>06.06.2014</a:t>
            </a:fld>
            <a:endParaRPr lang="ru-RU">
              <a:solidFill>
                <a:srgbClr val="073E87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73E87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3BB473-E8F9-4071-B075-B6F121E61E7C}" type="slidenum">
              <a:rPr lang="ru-RU" smtClean="0">
                <a:solidFill>
                  <a:srgbClr val="073E87"/>
                </a:solidFill>
              </a:rPr>
              <a:pPr/>
              <a:t>‹#›</a:t>
            </a:fld>
            <a:endParaRPr lang="ru-RU">
              <a:solidFill>
                <a:srgbClr val="073E8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22490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18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17" Type="http://schemas.openxmlformats.org/officeDocument/2006/relationships/slideLayout" Target="../slideLayouts/slideLayout28.xml"/><Relationship Id="rId2" Type="http://schemas.openxmlformats.org/officeDocument/2006/relationships/slideLayout" Target="../slideLayouts/slideLayout13.xml"/><Relationship Id="rId16" Type="http://schemas.openxmlformats.org/officeDocument/2006/relationships/slideLayout" Target="../slideLayouts/slideLayout27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6.xml"/><Relationship Id="rId13" Type="http://schemas.openxmlformats.org/officeDocument/2006/relationships/slideLayout" Target="../slideLayouts/slideLayout41.xml"/><Relationship Id="rId18" Type="http://schemas.openxmlformats.org/officeDocument/2006/relationships/theme" Target="../theme/theme3.xml"/><Relationship Id="rId3" Type="http://schemas.openxmlformats.org/officeDocument/2006/relationships/slideLayout" Target="../slideLayouts/slideLayout31.xml"/><Relationship Id="rId7" Type="http://schemas.openxmlformats.org/officeDocument/2006/relationships/slideLayout" Target="../slideLayouts/slideLayout35.xml"/><Relationship Id="rId12" Type="http://schemas.openxmlformats.org/officeDocument/2006/relationships/slideLayout" Target="../slideLayouts/slideLayout40.xml"/><Relationship Id="rId17" Type="http://schemas.openxmlformats.org/officeDocument/2006/relationships/slideLayout" Target="../slideLayouts/slideLayout45.xml"/><Relationship Id="rId2" Type="http://schemas.openxmlformats.org/officeDocument/2006/relationships/slideLayout" Target="../slideLayouts/slideLayout30.xml"/><Relationship Id="rId16" Type="http://schemas.openxmlformats.org/officeDocument/2006/relationships/slideLayout" Target="../slideLayouts/slideLayout44.xml"/><Relationship Id="rId1" Type="http://schemas.openxmlformats.org/officeDocument/2006/relationships/slideLayout" Target="../slideLayouts/slideLayout29.xml"/><Relationship Id="rId6" Type="http://schemas.openxmlformats.org/officeDocument/2006/relationships/slideLayout" Target="../slideLayouts/slideLayout34.xml"/><Relationship Id="rId11" Type="http://schemas.openxmlformats.org/officeDocument/2006/relationships/slideLayout" Target="../slideLayouts/slideLayout39.xml"/><Relationship Id="rId5" Type="http://schemas.openxmlformats.org/officeDocument/2006/relationships/slideLayout" Target="../slideLayouts/slideLayout33.xml"/><Relationship Id="rId15" Type="http://schemas.openxmlformats.org/officeDocument/2006/relationships/slideLayout" Target="../slideLayouts/slideLayout43.xml"/><Relationship Id="rId10" Type="http://schemas.openxmlformats.org/officeDocument/2006/relationships/slideLayout" Target="../slideLayouts/slideLayout38.xml"/><Relationship Id="rId4" Type="http://schemas.openxmlformats.org/officeDocument/2006/relationships/slideLayout" Target="../slideLayouts/slideLayout32.xml"/><Relationship Id="rId9" Type="http://schemas.openxmlformats.org/officeDocument/2006/relationships/slideLayout" Target="../slideLayouts/slideLayout37.xml"/><Relationship Id="rId14" Type="http://schemas.openxmlformats.org/officeDocument/2006/relationships/slideLayout" Target="../slideLayouts/slideLayout4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smtClean="0"/>
              <a:pPr/>
              <a:t>6/6/2014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733932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3" r:id="rId1"/>
    <p:sldLayoutId id="2147483794" r:id="rId2"/>
    <p:sldLayoutId id="2147483795" r:id="rId3"/>
    <p:sldLayoutId id="2147483796" r:id="rId4"/>
    <p:sldLayoutId id="2147483797" r:id="rId5"/>
    <p:sldLayoutId id="2147483798" r:id="rId6"/>
    <p:sldLayoutId id="2147483799" r:id="rId7"/>
    <p:sldLayoutId id="2147483800" r:id="rId8"/>
    <p:sldLayoutId id="2147483801" r:id="rId9"/>
    <p:sldLayoutId id="2147483802" r:id="rId10"/>
    <p:sldLayoutId id="214748380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/>
          <p:nvPr/>
        </p:nvGrpSpPr>
        <p:grpSpPr>
          <a:xfrm>
            <a:off x="0" y="0"/>
            <a:ext cx="2132013" cy="6858001"/>
            <a:chOff x="0" y="0"/>
            <a:chExt cx="2132013" cy="6858001"/>
          </a:xfrm>
        </p:grpSpPr>
        <p:sp>
          <p:nvSpPr>
            <p:cNvPr id="15" name="Freeform 6"/>
            <p:cNvSpPr/>
            <p:nvPr/>
          </p:nvSpPr>
          <p:spPr bwMode="auto">
            <a:xfrm>
              <a:off x="0" y="0"/>
              <a:ext cx="1073150" cy="5291138"/>
            </a:xfrm>
            <a:custGeom>
              <a:avLst/>
              <a:gdLst/>
              <a:ahLst/>
              <a:cxnLst/>
              <a:rect l="0" t="0" r="r" b="b"/>
              <a:pathLst>
                <a:path w="676" h="3333">
                  <a:moveTo>
                    <a:pt x="0" y="3132"/>
                  </a:moveTo>
                  <a:lnTo>
                    <a:pt x="0" y="3312"/>
                  </a:lnTo>
                  <a:lnTo>
                    <a:pt x="126" y="3333"/>
                  </a:lnTo>
                  <a:lnTo>
                    <a:pt x="676" y="0"/>
                  </a:lnTo>
                  <a:lnTo>
                    <a:pt x="514" y="0"/>
                  </a:lnTo>
                  <a:lnTo>
                    <a:pt x="0" y="3132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16" name="Freeform 7"/>
            <p:cNvSpPr/>
            <p:nvPr/>
          </p:nvSpPr>
          <p:spPr bwMode="auto">
            <a:xfrm>
              <a:off x="0" y="0"/>
              <a:ext cx="758825" cy="4624388"/>
            </a:xfrm>
            <a:custGeom>
              <a:avLst/>
              <a:gdLst/>
              <a:ahLst/>
              <a:cxnLst/>
              <a:rect l="0" t="0" r="r" b="b"/>
              <a:pathLst>
                <a:path w="478" h="2913">
                  <a:moveTo>
                    <a:pt x="478" y="0"/>
                  </a:moveTo>
                  <a:lnTo>
                    <a:pt x="318" y="0"/>
                  </a:lnTo>
                  <a:lnTo>
                    <a:pt x="0" y="1938"/>
                  </a:lnTo>
                  <a:lnTo>
                    <a:pt x="0" y="2913"/>
                  </a:lnTo>
                  <a:lnTo>
                    <a:pt x="478" y="0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17" name="Freeform 8"/>
            <p:cNvSpPr/>
            <p:nvPr/>
          </p:nvSpPr>
          <p:spPr bwMode="auto">
            <a:xfrm>
              <a:off x="0" y="5662613"/>
              <a:ext cx="906463" cy="1195388"/>
            </a:xfrm>
            <a:custGeom>
              <a:avLst/>
              <a:gdLst/>
              <a:ahLst/>
              <a:cxnLst/>
              <a:rect l="0" t="0" r="r" b="b"/>
              <a:pathLst>
                <a:path w="571" h="753">
                  <a:moveTo>
                    <a:pt x="0" y="0"/>
                  </a:moveTo>
                  <a:lnTo>
                    <a:pt x="0" y="12"/>
                  </a:lnTo>
                  <a:lnTo>
                    <a:pt x="538" y="753"/>
                  </a:lnTo>
                  <a:lnTo>
                    <a:pt x="571" y="75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18" name="Freeform 9"/>
            <p:cNvSpPr/>
            <p:nvPr/>
          </p:nvSpPr>
          <p:spPr bwMode="auto">
            <a:xfrm>
              <a:off x="0" y="5295900"/>
              <a:ext cx="1487488" cy="1562100"/>
            </a:xfrm>
            <a:custGeom>
              <a:avLst/>
              <a:gdLst/>
              <a:ahLst/>
              <a:cxnLst/>
              <a:rect l="0" t="0" r="r" b="b"/>
              <a:pathLst>
                <a:path w="937" h="984">
                  <a:moveTo>
                    <a:pt x="0" y="0"/>
                  </a:moveTo>
                  <a:lnTo>
                    <a:pt x="0" y="3"/>
                  </a:lnTo>
                  <a:lnTo>
                    <a:pt x="901" y="984"/>
                  </a:lnTo>
                  <a:lnTo>
                    <a:pt x="937" y="98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19" name="Freeform 10"/>
            <p:cNvSpPr/>
            <p:nvPr/>
          </p:nvSpPr>
          <p:spPr bwMode="auto">
            <a:xfrm>
              <a:off x="0" y="5257800"/>
              <a:ext cx="2132013" cy="1600200"/>
            </a:xfrm>
            <a:custGeom>
              <a:avLst/>
              <a:gdLst/>
              <a:ahLst/>
              <a:cxnLst/>
              <a:rect l="0" t="0" r="r" b="b"/>
              <a:pathLst>
                <a:path w="1343" h="1008">
                  <a:moveTo>
                    <a:pt x="0" y="24"/>
                  </a:moveTo>
                  <a:lnTo>
                    <a:pt x="937" y="1008"/>
                  </a:lnTo>
                  <a:lnTo>
                    <a:pt x="1343" y="1008"/>
                  </a:lnTo>
                  <a:lnTo>
                    <a:pt x="126" y="21"/>
                  </a:lnTo>
                  <a:lnTo>
                    <a:pt x="0" y="0"/>
                  </a:lnTo>
                  <a:lnTo>
                    <a:pt x="0" y="24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20" name="Freeform 11"/>
            <p:cNvSpPr/>
            <p:nvPr/>
          </p:nvSpPr>
          <p:spPr bwMode="auto">
            <a:xfrm>
              <a:off x="0" y="5357813"/>
              <a:ext cx="1377950" cy="1500188"/>
            </a:xfrm>
            <a:custGeom>
              <a:avLst/>
              <a:gdLst/>
              <a:ahLst/>
              <a:cxnLst/>
              <a:rect l="0" t="0" r="r" b="b"/>
              <a:pathLst>
                <a:path w="868" h="945">
                  <a:moveTo>
                    <a:pt x="0" y="192"/>
                  </a:moveTo>
                  <a:lnTo>
                    <a:pt x="571" y="945"/>
                  </a:lnTo>
                  <a:lnTo>
                    <a:pt x="868" y="945"/>
                  </a:lnTo>
                  <a:lnTo>
                    <a:pt x="0" y="0"/>
                  </a:lnTo>
                  <a:lnTo>
                    <a:pt x="0" y="192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82133" y="457201"/>
            <a:ext cx="7704667" cy="1981200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82134" y="2667000"/>
            <a:ext cx="7704666" cy="335699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358679" y="6116070"/>
            <a:ext cx="85747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smtClean="0"/>
              <a:pPr/>
              <a:t>6/6/2014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86997" y="6116070"/>
            <a:ext cx="53145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73317" y="6116070"/>
            <a:ext cx="41348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688867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5" r:id="rId1"/>
    <p:sldLayoutId id="2147483806" r:id="rId2"/>
    <p:sldLayoutId id="2147483807" r:id="rId3"/>
    <p:sldLayoutId id="2147483808" r:id="rId4"/>
    <p:sldLayoutId id="2147483809" r:id="rId5"/>
    <p:sldLayoutId id="2147483810" r:id="rId6"/>
    <p:sldLayoutId id="2147483811" r:id="rId7"/>
    <p:sldLayoutId id="2147483812" r:id="rId8"/>
    <p:sldLayoutId id="2147483813" r:id="rId9"/>
    <p:sldLayoutId id="2147483814" r:id="rId10"/>
    <p:sldLayoutId id="2147483815" r:id="rId11"/>
    <p:sldLayoutId id="2147483816" r:id="rId12"/>
    <p:sldLayoutId id="2147483817" r:id="rId13"/>
    <p:sldLayoutId id="2147483818" r:id="rId14"/>
    <p:sldLayoutId id="2147483819" r:id="rId15"/>
    <p:sldLayoutId id="2147483820" r:id="rId16"/>
    <p:sldLayoutId id="2147483821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000" kern="1200" cap="none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2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20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8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6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/>
          <p:nvPr/>
        </p:nvGrpSpPr>
        <p:grpSpPr>
          <a:xfrm>
            <a:off x="0" y="0"/>
            <a:ext cx="2132013" cy="6858001"/>
            <a:chOff x="0" y="0"/>
            <a:chExt cx="2132013" cy="6858001"/>
          </a:xfrm>
        </p:grpSpPr>
        <p:sp>
          <p:nvSpPr>
            <p:cNvPr id="15" name="Freeform 6"/>
            <p:cNvSpPr/>
            <p:nvPr/>
          </p:nvSpPr>
          <p:spPr bwMode="auto">
            <a:xfrm>
              <a:off x="0" y="0"/>
              <a:ext cx="1073150" cy="5291138"/>
            </a:xfrm>
            <a:custGeom>
              <a:avLst/>
              <a:gdLst/>
              <a:ahLst/>
              <a:cxnLst/>
              <a:rect l="0" t="0" r="r" b="b"/>
              <a:pathLst>
                <a:path w="676" h="3333">
                  <a:moveTo>
                    <a:pt x="0" y="3132"/>
                  </a:moveTo>
                  <a:lnTo>
                    <a:pt x="0" y="3312"/>
                  </a:lnTo>
                  <a:lnTo>
                    <a:pt x="126" y="3333"/>
                  </a:lnTo>
                  <a:lnTo>
                    <a:pt x="676" y="0"/>
                  </a:lnTo>
                  <a:lnTo>
                    <a:pt x="514" y="0"/>
                  </a:lnTo>
                  <a:lnTo>
                    <a:pt x="0" y="3132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16" name="Freeform 7"/>
            <p:cNvSpPr/>
            <p:nvPr/>
          </p:nvSpPr>
          <p:spPr bwMode="auto">
            <a:xfrm>
              <a:off x="0" y="0"/>
              <a:ext cx="758825" cy="4624388"/>
            </a:xfrm>
            <a:custGeom>
              <a:avLst/>
              <a:gdLst/>
              <a:ahLst/>
              <a:cxnLst/>
              <a:rect l="0" t="0" r="r" b="b"/>
              <a:pathLst>
                <a:path w="478" h="2913">
                  <a:moveTo>
                    <a:pt x="478" y="0"/>
                  </a:moveTo>
                  <a:lnTo>
                    <a:pt x="318" y="0"/>
                  </a:lnTo>
                  <a:lnTo>
                    <a:pt x="0" y="1938"/>
                  </a:lnTo>
                  <a:lnTo>
                    <a:pt x="0" y="2913"/>
                  </a:lnTo>
                  <a:lnTo>
                    <a:pt x="478" y="0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17" name="Freeform 8"/>
            <p:cNvSpPr/>
            <p:nvPr/>
          </p:nvSpPr>
          <p:spPr bwMode="auto">
            <a:xfrm>
              <a:off x="0" y="5662613"/>
              <a:ext cx="906463" cy="1195388"/>
            </a:xfrm>
            <a:custGeom>
              <a:avLst/>
              <a:gdLst/>
              <a:ahLst/>
              <a:cxnLst/>
              <a:rect l="0" t="0" r="r" b="b"/>
              <a:pathLst>
                <a:path w="571" h="753">
                  <a:moveTo>
                    <a:pt x="0" y="0"/>
                  </a:moveTo>
                  <a:lnTo>
                    <a:pt x="0" y="12"/>
                  </a:lnTo>
                  <a:lnTo>
                    <a:pt x="538" y="753"/>
                  </a:lnTo>
                  <a:lnTo>
                    <a:pt x="571" y="75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18" name="Freeform 9"/>
            <p:cNvSpPr/>
            <p:nvPr/>
          </p:nvSpPr>
          <p:spPr bwMode="auto">
            <a:xfrm>
              <a:off x="0" y="5295900"/>
              <a:ext cx="1487488" cy="1562100"/>
            </a:xfrm>
            <a:custGeom>
              <a:avLst/>
              <a:gdLst/>
              <a:ahLst/>
              <a:cxnLst/>
              <a:rect l="0" t="0" r="r" b="b"/>
              <a:pathLst>
                <a:path w="937" h="984">
                  <a:moveTo>
                    <a:pt x="0" y="0"/>
                  </a:moveTo>
                  <a:lnTo>
                    <a:pt x="0" y="3"/>
                  </a:lnTo>
                  <a:lnTo>
                    <a:pt x="901" y="984"/>
                  </a:lnTo>
                  <a:lnTo>
                    <a:pt x="937" y="98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19" name="Freeform 10"/>
            <p:cNvSpPr/>
            <p:nvPr/>
          </p:nvSpPr>
          <p:spPr bwMode="auto">
            <a:xfrm>
              <a:off x="0" y="5257800"/>
              <a:ext cx="2132013" cy="1600200"/>
            </a:xfrm>
            <a:custGeom>
              <a:avLst/>
              <a:gdLst/>
              <a:ahLst/>
              <a:cxnLst/>
              <a:rect l="0" t="0" r="r" b="b"/>
              <a:pathLst>
                <a:path w="1343" h="1008">
                  <a:moveTo>
                    <a:pt x="0" y="24"/>
                  </a:moveTo>
                  <a:lnTo>
                    <a:pt x="937" y="1008"/>
                  </a:lnTo>
                  <a:lnTo>
                    <a:pt x="1343" y="1008"/>
                  </a:lnTo>
                  <a:lnTo>
                    <a:pt x="126" y="21"/>
                  </a:lnTo>
                  <a:lnTo>
                    <a:pt x="0" y="0"/>
                  </a:lnTo>
                  <a:lnTo>
                    <a:pt x="0" y="24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20" name="Freeform 11"/>
            <p:cNvSpPr/>
            <p:nvPr/>
          </p:nvSpPr>
          <p:spPr bwMode="auto">
            <a:xfrm>
              <a:off x="0" y="5357813"/>
              <a:ext cx="1377950" cy="1500188"/>
            </a:xfrm>
            <a:custGeom>
              <a:avLst/>
              <a:gdLst/>
              <a:ahLst/>
              <a:cxnLst/>
              <a:rect l="0" t="0" r="r" b="b"/>
              <a:pathLst>
                <a:path w="868" h="945">
                  <a:moveTo>
                    <a:pt x="0" y="192"/>
                  </a:moveTo>
                  <a:lnTo>
                    <a:pt x="571" y="945"/>
                  </a:lnTo>
                  <a:lnTo>
                    <a:pt x="868" y="945"/>
                  </a:lnTo>
                  <a:lnTo>
                    <a:pt x="0" y="0"/>
                  </a:lnTo>
                  <a:lnTo>
                    <a:pt x="0" y="192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82133" y="457201"/>
            <a:ext cx="7704667" cy="1981200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82134" y="2667000"/>
            <a:ext cx="7704666" cy="335699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358679" y="6116070"/>
            <a:ext cx="85747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smtClean="0"/>
              <a:pPr/>
              <a:t>6/6/2014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86997" y="6116070"/>
            <a:ext cx="53145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73317" y="6116070"/>
            <a:ext cx="41348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758172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59" r:id="rId1"/>
    <p:sldLayoutId id="2147483860" r:id="rId2"/>
    <p:sldLayoutId id="2147483861" r:id="rId3"/>
    <p:sldLayoutId id="2147483862" r:id="rId4"/>
    <p:sldLayoutId id="2147483863" r:id="rId5"/>
    <p:sldLayoutId id="2147483864" r:id="rId6"/>
    <p:sldLayoutId id="2147483865" r:id="rId7"/>
    <p:sldLayoutId id="2147483866" r:id="rId8"/>
    <p:sldLayoutId id="2147483867" r:id="rId9"/>
    <p:sldLayoutId id="2147483868" r:id="rId10"/>
    <p:sldLayoutId id="2147483869" r:id="rId11"/>
    <p:sldLayoutId id="2147483870" r:id="rId12"/>
    <p:sldLayoutId id="2147483871" r:id="rId13"/>
    <p:sldLayoutId id="2147483872" r:id="rId14"/>
    <p:sldLayoutId id="2147483873" r:id="rId15"/>
    <p:sldLayoutId id="2147483874" r:id="rId16"/>
    <p:sldLayoutId id="2147483875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000" kern="1200" cap="none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2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20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8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6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7" Type="http://schemas.openxmlformats.org/officeDocument/2006/relationships/image" Target="../media/image19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wmf"/><Relationship Id="rId3" Type="http://schemas.openxmlformats.org/officeDocument/2006/relationships/notesSlide" Target="../notesSlides/notesSlide12.xml"/><Relationship Id="rId7" Type="http://schemas.openxmlformats.org/officeDocument/2006/relationships/oleObject" Target="../embeddings/oleObject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26.png"/><Relationship Id="rId5" Type="http://schemas.openxmlformats.org/officeDocument/2006/relationships/image" Target="../media/image24.wmf"/><Relationship Id="rId10" Type="http://schemas.openxmlformats.org/officeDocument/2006/relationships/image" Target="../media/image28.png"/><Relationship Id="rId4" Type="http://schemas.openxmlformats.org/officeDocument/2006/relationships/oleObject" Target="../embeddings/oleObject1.bin"/><Relationship Id="rId9" Type="http://schemas.openxmlformats.org/officeDocument/2006/relationships/image" Target="../media/image27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png"/><Relationship Id="rId3" Type="http://schemas.openxmlformats.org/officeDocument/2006/relationships/image" Target="../media/image29.png"/><Relationship Id="rId7" Type="http://schemas.openxmlformats.org/officeDocument/2006/relationships/image" Target="../media/image3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.png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6.png"/><Relationship Id="rId4" Type="http://schemas.openxmlformats.org/officeDocument/2006/relationships/image" Target="../media/image35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png"/><Relationship Id="rId3" Type="http://schemas.openxmlformats.org/officeDocument/2006/relationships/image" Target="../media/image37.png"/><Relationship Id="rId7" Type="http://schemas.openxmlformats.org/officeDocument/2006/relationships/image" Target="../media/image41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0.png"/><Relationship Id="rId5" Type="http://schemas.openxmlformats.org/officeDocument/2006/relationships/image" Target="../media/image39.png"/><Relationship Id="rId4" Type="http://schemas.openxmlformats.org/officeDocument/2006/relationships/image" Target="../media/image38.png"/><Relationship Id="rId9" Type="http://schemas.openxmlformats.org/officeDocument/2006/relationships/image" Target="../media/image43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30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w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971600" y="1124744"/>
            <a:ext cx="7632848" cy="3744416"/>
          </a:xfrm>
        </p:spPr>
        <p:txBody>
          <a:bodyPr>
            <a:noAutofit/>
          </a:bodyPr>
          <a:lstStyle/>
          <a:p>
            <a:r>
              <a:rPr lang="ru-RU" sz="4800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Arial" charset="0"/>
              </a:rPr>
              <a:t>ТБМ-</a:t>
            </a:r>
            <a:r>
              <a:rPr lang="en-US" sz="4800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Arial" charset="0"/>
              </a:rPr>
              <a:t>Logicon</a:t>
            </a:r>
            <a:r>
              <a:rPr lang="ru-RU" sz="4800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Arial" charset="0"/>
              </a:rPr>
              <a:t> </a:t>
            </a:r>
          </a:p>
          <a:p>
            <a:pPr lvl="0"/>
            <a:endParaRPr lang="en-US" sz="4800" b="1" dirty="0" smtClean="0">
              <a:solidFill>
                <a:schemeClr val="accent1">
                  <a:lumMod val="50000"/>
                </a:schemeClr>
              </a:solidFill>
            </a:endParaRPr>
          </a:p>
          <a:p>
            <a:r>
              <a:rPr lang="ru-RU" sz="4800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Arial" charset="0"/>
              </a:rPr>
              <a:t>Система интеграции с Производителями</a:t>
            </a:r>
            <a:endParaRPr lang="ru-RU" sz="4800" b="1" dirty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charset="0"/>
            </a:endParaRPr>
          </a:p>
          <a:p>
            <a:endParaRPr lang="ru-RU" sz="4800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07073" y="44624"/>
            <a:ext cx="721519" cy="6072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076554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696"/>
    </mc:Choice>
    <mc:Fallback xmlns="">
      <p:transition spd="slow" advTm="6696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124744"/>
            <a:ext cx="9144000" cy="1894565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93658" y="2223545"/>
            <a:ext cx="4309857" cy="3111810"/>
          </a:xfrm>
          <a:prstGeom prst="rect">
            <a:avLst/>
          </a:prstGeom>
        </p:spPr>
      </p:pic>
      <p:sp>
        <p:nvSpPr>
          <p:cNvPr id="9" name="Прямоугольник 8"/>
          <p:cNvSpPr/>
          <p:nvPr/>
        </p:nvSpPr>
        <p:spPr>
          <a:xfrm>
            <a:off x="0" y="148754"/>
            <a:ext cx="9144000" cy="438582"/>
          </a:xfrm>
          <a:prstGeom prst="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square" lIns="68580" tIns="34290" rIns="68580" bIns="34290">
            <a:spAutoFit/>
          </a:bodyPr>
          <a:lstStyle/>
          <a:p>
            <a:pPr algn="ctr" eaLnBrk="1" hangingPunct="1">
              <a:defRPr/>
            </a:pPr>
            <a:r>
              <a:rPr lang="ru-RU" sz="2400" dirty="0">
                <a:solidFill>
                  <a:schemeClr val="bg1"/>
                </a:solidFill>
              </a:rPr>
              <a:t>ТБМ -</a:t>
            </a:r>
            <a:r>
              <a:rPr lang="en-US" sz="2400" dirty="0">
                <a:solidFill>
                  <a:schemeClr val="bg1"/>
                </a:solidFill>
              </a:rPr>
              <a:t> Logicon</a:t>
            </a:r>
            <a:r>
              <a:rPr lang="ru-RU" sz="2400" dirty="0" smtClean="0">
                <a:solidFill>
                  <a:schemeClr val="bg1"/>
                </a:solidFill>
              </a:rPr>
              <a:t>. Недопоставки</a:t>
            </a:r>
            <a:endParaRPr lang="ru-RU" sz="2400" dirty="0">
              <a:solidFill>
                <a:schemeClr val="bg1"/>
              </a:solidFill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10111" y="854447"/>
            <a:ext cx="1745865" cy="119624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033451" y="832095"/>
            <a:ext cx="1745865" cy="123993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398135" y="843300"/>
            <a:ext cx="1745865" cy="1239931"/>
          </a:xfrm>
          <a:prstGeom prst="rect">
            <a:avLst/>
          </a:prstGeom>
        </p:spPr>
      </p:pic>
      <p:sp>
        <p:nvSpPr>
          <p:cNvPr id="8" name="Стрелка влево 7"/>
          <p:cNvSpPr/>
          <p:nvPr/>
        </p:nvSpPr>
        <p:spPr>
          <a:xfrm rot="19986962" flipV="1">
            <a:off x="3841242" y="2487325"/>
            <a:ext cx="4629617" cy="256388"/>
          </a:xfrm>
          <a:prstGeom prst="leftArrow">
            <a:avLst>
              <a:gd name="adj1" fmla="val 35792"/>
              <a:gd name="adj2" fmla="val 75918"/>
            </a:avLst>
          </a:prstGeom>
          <a:solidFill>
            <a:schemeClr val="tx2">
              <a:lumMod val="60000"/>
              <a:lumOff val="40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Text Box 5"/>
          <p:cNvSpPr txBox="1">
            <a:spLocks noChangeArrowheads="1"/>
          </p:cNvSpPr>
          <p:nvPr/>
        </p:nvSpPr>
        <p:spPr bwMode="auto">
          <a:xfrm>
            <a:off x="130759" y="6104443"/>
            <a:ext cx="9000778" cy="5857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PragmaticaCTT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PragmaticaCTT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PragmaticaCTT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PragmaticaCTT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PragmaticaCTT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ragmaticaCTT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ragmaticaCTT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ragmaticaCTT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ragmaticaCTT" pitchFamily="34" charset="0"/>
              </a:defRPr>
            </a:lvl9pPr>
          </a:lstStyle>
          <a:p>
            <a:pPr algn="ctr" eaLnBrk="1" hangingPunct="1">
              <a:buClr>
                <a:srgbClr val="008080"/>
              </a:buClr>
            </a:pPr>
            <a:r>
              <a:rPr lang="ru-RU" sz="1600" dirty="0" smtClean="0">
                <a:solidFill>
                  <a:schemeClr val="accent1">
                    <a:lumMod val="50000"/>
                  </a:schemeClr>
                </a:solidFill>
                <a:latin typeface="Arial Black" pitchFamily="34" charset="0"/>
              </a:rPr>
              <a:t>Производитель </a:t>
            </a:r>
            <a:r>
              <a:rPr lang="ru-RU" sz="1600" dirty="0">
                <a:solidFill>
                  <a:schemeClr val="accent1">
                    <a:lumMod val="50000"/>
                  </a:schemeClr>
                </a:solidFill>
                <a:latin typeface="Arial Black" pitchFamily="34" charset="0"/>
              </a:rPr>
              <a:t>видит все недопоставки, </a:t>
            </a:r>
            <a:r>
              <a:rPr lang="ru-RU" sz="1600" dirty="0" smtClean="0">
                <a:solidFill>
                  <a:schemeClr val="accent1">
                    <a:lumMod val="50000"/>
                  </a:schemeClr>
                </a:solidFill>
                <a:latin typeface="Arial Black" pitchFamily="34" charset="0"/>
              </a:rPr>
              <a:t>указывает </a:t>
            </a:r>
            <a:r>
              <a:rPr lang="ru-RU" sz="1600" dirty="0">
                <a:solidFill>
                  <a:schemeClr val="accent1">
                    <a:lumMod val="50000"/>
                  </a:schemeClr>
                </a:solidFill>
                <a:latin typeface="Arial Black" pitchFamily="34" charset="0"/>
              </a:rPr>
              <a:t>их причину и </a:t>
            </a:r>
            <a:r>
              <a:rPr lang="ru-RU" sz="1600" dirty="0" smtClean="0">
                <a:solidFill>
                  <a:schemeClr val="accent1">
                    <a:lumMod val="50000"/>
                  </a:schemeClr>
                </a:solidFill>
                <a:latin typeface="Arial Black" pitchFamily="34" charset="0"/>
              </a:rPr>
              <a:t>корректирует </a:t>
            </a:r>
            <a:r>
              <a:rPr lang="ru-RU" sz="1600" dirty="0">
                <a:solidFill>
                  <a:schemeClr val="accent1">
                    <a:lumMod val="50000"/>
                  </a:schemeClr>
                </a:solidFill>
                <a:latin typeface="Arial Black" pitchFamily="34" charset="0"/>
              </a:rPr>
              <a:t>информацию о плановой дате поставки товара</a:t>
            </a:r>
          </a:p>
        </p:txBody>
      </p:sp>
    </p:spTree>
    <p:extLst>
      <p:ext uri="{BB962C8B-B14F-4D97-AF65-F5344CB8AC3E}">
        <p14:creationId xmlns:p14="http://schemas.microsoft.com/office/powerpoint/2010/main" val="21888859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50" presetClass="path" presetSubtype="0" accel="50000" decel="5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2.77778E-6 4.44444E-6 L -0.09791 4.44444E-6 C -0.14201 4.44444E-6 -0.19583 0.14305 -0.19583 0.25949 L -0.19583 0.51921 " pathEditMode="relative" rAng="0" ptsTypes="AAAA">
                                      <p:cBhvr>
                                        <p:cTn id="12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792" y="2594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3500"/>
                            </p:stCondLst>
                            <p:childTnLst>
                              <p:par>
                                <p:cTn id="14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50" presetClass="path" presetSubtype="0" accel="50000" decel="5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1.94444E-6 -4.07407E-6 L -0.01041 -4.07407E-6 C -0.0151 -4.07407E-6 -0.02083 0.14306 -0.02083 0.25973 L -0.02083 0.51945 " pathEditMode="relative" rAng="0" ptsTypes="AAAA">
                                      <p:cBhvr>
                                        <p:cTn id="1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42" y="2597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6000"/>
                            </p:stCondLst>
                            <p:childTnLst>
                              <p:par>
                                <p:cTn id="19" presetID="1" presetClass="exit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xit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43" presetClass="path" presetSubtype="0" accel="50000" decel="5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0.04844 0.05602 L 0.01424 0.05602 C -0.00277 0.05602 -0.02239 0.03866 -0.02239 0.025 L -0.02239 -0.00509 " pathEditMode="relative" rAng="0" ptsTypes="AAAA">
                                      <p:cBhvr>
                                        <p:cTn id="2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542" y="-305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8500"/>
                            </p:stCondLst>
                            <p:childTnLst>
                              <p:par>
                                <p:cTn id="28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9000"/>
                            </p:stCondLst>
                            <p:childTnLst>
                              <p:par>
                                <p:cTn id="32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Группа 6"/>
          <p:cNvGrpSpPr/>
          <p:nvPr/>
        </p:nvGrpSpPr>
        <p:grpSpPr>
          <a:xfrm>
            <a:off x="68708" y="3851781"/>
            <a:ext cx="8967788" cy="2520280"/>
            <a:chOff x="68708" y="3851781"/>
            <a:chExt cx="8967788" cy="2520280"/>
          </a:xfrm>
        </p:grpSpPr>
        <p:sp>
          <p:nvSpPr>
            <p:cNvPr id="12" name="Блок-схема: процесс 11"/>
            <p:cNvSpPr/>
            <p:nvPr/>
          </p:nvSpPr>
          <p:spPr>
            <a:xfrm>
              <a:off x="68708" y="3851781"/>
              <a:ext cx="8967788" cy="2520280"/>
            </a:xfrm>
            <a:prstGeom prst="flowChartProcess">
              <a:avLst/>
            </a:prstGeom>
            <a:solidFill>
              <a:schemeClr val="accent1">
                <a:lumMod val="75000"/>
                <a:alpha val="43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5" name="Рисунок 4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01877" y="3949000"/>
              <a:ext cx="8757317" cy="2325841"/>
            </a:xfrm>
            <a:prstGeom prst="rect">
              <a:avLst/>
            </a:prstGeom>
          </p:spPr>
        </p:pic>
      </p:grpSp>
      <p:grpSp>
        <p:nvGrpSpPr>
          <p:cNvPr id="6" name="Группа 5"/>
          <p:cNvGrpSpPr/>
          <p:nvPr/>
        </p:nvGrpSpPr>
        <p:grpSpPr>
          <a:xfrm>
            <a:off x="68708" y="908720"/>
            <a:ext cx="8967788" cy="2304256"/>
            <a:chOff x="68708" y="908720"/>
            <a:chExt cx="8967788" cy="2304256"/>
          </a:xfrm>
        </p:grpSpPr>
        <p:sp>
          <p:nvSpPr>
            <p:cNvPr id="11" name="Блок-схема: процесс 10"/>
            <p:cNvSpPr/>
            <p:nvPr/>
          </p:nvSpPr>
          <p:spPr>
            <a:xfrm>
              <a:off x="68708" y="908720"/>
              <a:ext cx="8967788" cy="2304256"/>
            </a:xfrm>
            <a:prstGeom prst="flowChartProcess">
              <a:avLst/>
            </a:prstGeom>
            <a:solidFill>
              <a:schemeClr val="accent1">
                <a:lumMod val="75000"/>
                <a:alpha val="43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17" name="Рисунок 16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73943" y="1017960"/>
              <a:ext cx="8757317" cy="2085776"/>
            </a:xfrm>
            <a:prstGeom prst="rect">
              <a:avLst/>
            </a:prstGeom>
          </p:spPr>
        </p:pic>
      </p:grpSp>
      <p:sp>
        <p:nvSpPr>
          <p:cNvPr id="13" name="Прямоугольная выноска 12"/>
          <p:cNvSpPr/>
          <p:nvPr/>
        </p:nvSpPr>
        <p:spPr>
          <a:xfrm>
            <a:off x="683568" y="3983479"/>
            <a:ext cx="3190788" cy="2637293"/>
          </a:xfrm>
          <a:prstGeom prst="wedgeRectCallout">
            <a:avLst>
              <a:gd name="adj1" fmla="val 110287"/>
              <a:gd name="adj2" fmla="val -92447"/>
            </a:avLst>
          </a:prstGeom>
          <a:gradFill>
            <a:gsLst>
              <a:gs pos="0">
                <a:srgbClr val="BBE0E3">
                  <a:shade val="30000"/>
                  <a:satMod val="115000"/>
                </a:srgbClr>
              </a:gs>
              <a:gs pos="8000">
                <a:srgbClr val="BBE0E3">
                  <a:shade val="67500"/>
                  <a:satMod val="115000"/>
                </a:srgbClr>
              </a:gs>
              <a:gs pos="100000">
                <a:schemeClr val="accent1">
                  <a:lumMod val="40000"/>
                  <a:lumOff val="60000"/>
                </a:schemeClr>
              </a:gs>
            </a:gsLst>
            <a:lin ang="5400000" scaled="0"/>
          </a:gradFill>
          <a:ln w="25400" cap="flat" cmpd="sng" algn="ctr">
            <a:solidFill>
              <a:srgbClr val="BBE0E3">
                <a:shade val="50000"/>
              </a:srgbClr>
            </a:solidFill>
            <a:prstDash val="solid"/>
          </a:ln>
          <a:effectLst/>
          <a:scene3d>
            <a:camera prst="orthographicFront"/>
            <a:lightRig rig="threePt" dir="t"/>
          </a:scene3d>
          <a:sp3d>
            <a:bevelT w="190500" h="190500"/>
            <a:bevelB w="190500" h="190500"/>
          </a:sp3d>
        </p:spPr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ru-RU" sz="1400" b="1" kern="0" dirty="0">
              <a:solidFill>
                <a:schemeClr val="accent1">
                  <a:lumMod val="50000"/>
                </a:schemeClr>
              </a:solidFill>
              <a:latin typeface="Arial"/>
            </a:endParaRPr>
          </a:p>
          <a:p>
            <a:pPr algn="ctr"/>
            <a:r>
              <a:rPr lang="ru-RU" sz="1400" b="1" dirty="0"/>
              <a:t>ФАКТ – уже заявлено</a:t>
            </a:r>
          </a:p>
          <a:p>
            <a:pPr algn="ctr"/>
            <a:r>
              <a:rPr lang="ru-RU" sz="1400" b="1" dirty="0"/>
              <a:t>План – будет еще заявлено.</a:t>
            </a:r>
          </a:p>
          <a:p>
            <a:pPr algn="ctr"/>
            <a:r>
              <a:rPr lang="ru-RU" sz="1400" b="1" dirty="0"/>
              <a:t>ПЛАН+ФАКТ = Общая сумма потребности в месяц. </a:t>
            </a:r>
            <a:endParaRPr lang="en-US" sz="1400" b="1" dirty="0" smtClean="0"/>
          </a:p>
          <a:p>
            <a:pPr algn="ctr"/>
            <a:r>
              <a:rPr lang="ru-RU" sz="1400" dirty="0" smtClean="0">
                <a:solidFill>
                  <a:schemeClr val="accent1">
                    <a:lumMod val="50000"/>
                  </a:schemeClr>
                </a:solidFill>
                <a:latin typeface="Arial Black" pitchFamily="34" charset="0"/>
              </a:rPr>
              <a:t>Есть </a:t>
            </a:r>
            <a:r>
              <a:rPr lang="ru-RU" sz="1400" dirty="0">
                <a:solidFill>
                  <a:schemeClr val="accent1">
                    <a:lumMod val="50000"/>
                  </a:schemeClr>
                </a:solidFill>
                <a:latin typeface="Arial Black" pitchFamily="34" charset="0"/>
              </a:rPr>
              <a:t>возможность видеть план закупок по месяцам на 12 месяцев вперед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6350" y="187600"/>
            <a:ext cx="9144000" cy="438582"/>
          </a:xfrm>
          <a:prstGeom prst="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square" lIns="68580" tIns="34290" rIns="68580" bIns="34290">
            <a:spAutoFit/>
          </a:bodyPr>
          <a:lstStyle/>
          <a:p>
            <a:pPr algn="ctr" eaLnBrk="1" hangingPunct="1">
              <a:defRPr/>
            </a:pPr>
            <a:r>
              <a:rPr lang="ru-RU" sz="2400" dirty="0">
                <a:solidFill>
                  <a:schemeClr val="bg1"/>
                </a:solidFill>
              </a:rPr>
              <a:t>ТБМ -</a:t>
            </a:r>
            <a:r>
              <a:rPr lang="en-US" sz="2400" dirty="0">
                <a:solidFill>
                  <a:schemeClr val="bg1"/>
                </a:solidFill>
              </a:rPr>
              <a:t> Logicon</a:t>
            </a:r>
            <a:r>
              <a:rPr lang="ru-RU" sz="2400" dirty="0" smtClean="0">
                <a:solidFill>
                  <a:schemeClr val="bg1"/>
                </a:solidFill>
              </a:rPr>
              <a:t>. Моделирование закупок</a:t>
            </a:r>
            <a:endParaRPr lang="ru-RU" sz="2400" dirty="0">
              <a:solidFill>
                <a:schemeClr val="bg1"/>
              </a:solidFill>
            </a:endParaRPr>
          </a:p>
        </p:txBody>
      </p:sp>
      <p:sp>
        <p:nvSpPr>
          <p:cNvPr id="16" name="Прямоугольная выноска 15"/>
          <p:cNvSpPr/>
          <p:nvPr/>
        </p:nvSpPr>
        <p:spPr>
          <a:xfrm>
            <a:off x="683568" y="895085"/>
            <a:ext cx="3190788" cy="2637293"/>
          </a:xfrm>
          <a:prstGeom prst="wedgeRectCallout">
            <a:avLst>
              <a:gd name="adj1" fmla="val 104790"/>
              <a:gd name="adj2" fmla="val 137908"/>
            </a:avLst>
          </a:prstGeom>
          <a:gradFill>
            <a:gsLst>
              <a:gs pos="0">
                <a:srgbClr val="BBE0E3">
                  <a:shade val="30000"/>
                  <a:satMod val="115000"/>
                </a:srgbClr>
              </a:gs>
              <a:gs pos="8000">
                <a:srgbClr val="BBE0E3">
                  <a:shade val="67500"/>
                  <a:satMod val="115000"/>
                </a:srgbClr>
              </a:gs>
              <a:gs pos="100000">
                <a:schemeClr val="accent1">
                  <a:lumMod val="40000"/>
                  <a:lumOff val="60000"/>
                </a:schemeClr>
              </a:gs>
            </a:gsLst>
            <a:lin ang="5400000" scaled="0"/>
          </a:gradFill>
          <a:ln w="25400" cap="flat" cmpd="sng" algn="ctr">
            <a:solidFill>
              <a:srgbClr val="BBE0E3">
                <a:shade val="50000"/>
              </a:srgbClr>
            </a:solidFill>
            <a:prstDash val="solid"/>
          </a:ln>
          <a:effectLst/>
          <a:scene3d>
            <a:camera prst="orthographicFront"/>
            <a:lightRig rig="threePt" dir="t"/>
          </a:scene3d>
          <a:sp3d>
            <a:bevelT w="190500" h="190500"/>
            <a:bevelB w="190500" h="190500"/>
          </a:sp3d>
        </p:spPr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ru-RU" sz="1400" b="1" kern="0" dirty="0">
              <a:solidFill>
                <a:schemeClr val="accent1">
                  <a:lumMod val="50000"/>
                </a:schemeClr>
              </a:solidFill>
              <a:latin typeface="Arial"/>
            </a:endParaRPr>
          </a:p>
          <a:p>
            <a:pPr algn="ctr"/>
            <a:r>
              <a:rPr lang="ru-RU" sz="1400" b="1" dirty="0"/>
              <a:t>ФАКТ – уже заявлено</a:t>
            </a:r>
          </a:p>
          <a:p>
            <a:pPr algn="ctr"/>
            <a:r>
              <a:rPr lang="ru-RU" sz="1400" b="1" dirty="0"/>
              <a:t>План – будет еще заявлено.</a:t>
            </a:r>
          </a:p>
          <a:p>
            <a:pPr algn="ctr"/>
            <a:r>
              <a:rPr lang="ru-RU" sz="1400" b="1" dirty="0"/>
              <a:t>ПЛАН+ФАКТ = Общая сумма потребности в неделю. </a:t>
            </a:r>
            <a:endParaRPr lang="ru-RU" sz="1400" b="1" dirty="0" smtClean="0"/>
          </a:p>
          <a:p>
            <a:pPr algn="ctr"/>
            <a:r>
              <a:rPr lang="ru-RU" sz="1400" dirty="0" smtClean="0">
                <a:solidFill>
                  <a:schemeClr val="accent1">
                    <a:lumMod val="50000"/>
                  </a:schemeClr>
                </a:solidFill>
                <a:latin typeface="Arial Black" pitchFamily="34" charset="0"/>
              </a:rPr>
              <a:t>Есть </a:t>
            </a:r>
            <a:r>
              <a:rPr lang="ru-RU" sz="1400" dirty="0">
                <a:solidFill>
                  <a:schemeClr val="accent1">
                    <a:lumMod val="50000"/>
                  </a:schemeClr>
                </a:solidFill>
                <a:latin typeface="Arial Black" pitchFamily="34" charset="0"/>
              </a:rPr>
              <a:t>возможность видеть план закупок по неделям на </a:t>
            </a:r>
            <a:r>
              <a:rPr lang="ru-RU" sz="1400" dirty="0" smtClean="0">
                <a:solidFill>
                  <a:schemeClr val="accent1">
                    <a:lumMod val="50000"/>
                  </a:schemeClr>
                </a:solidFill>
                <a:latin typeface="Arial Black" pitchFamily="34" charset="0"/>
              </a:rPr>
              <a:t>9 недель </a:t>
            </a:r>
            <a:r>
              <a:rPr lang="ru-RU" sz="1400" dirty="0" smtClean="0">
                <a:solidFill>
                  <a:schemeClr val="accent1">
                    <a:lumMod val="50000"/>
                  </a:schemeClr>
                </a:solidFill>
                <a:latin typeface="Arial Black" pitchFamily="34" charset="0"/>
              </a:rPr>
              <a:t>вперед</a:t>
            </a:r>
            <a:endParaRPr lang="ru-RU" sz="1400" dirty="0">
              <a:solidFill>
                <a:schemeClr val="accent1">
                  <a:lumMod val="50000"/>
                </a:schemeClr>
              </a:solidFill>
              <a:latin typeface="Arial Black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93898965"/>
      </p:ext>
    </p:extLst>
  </p:cSld>
  <p:clrMapOvr>
    <a:masterClrMapping/>
  </p:clrMapOvr>
  <p:transition spd="med" advTm="8000">
    <p:spli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" presetClass="exit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0"/>
                            </p:stCondLst>
                            <p:childTnLst>
                              <p:par>
                                <p:cTn id="25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3" grpId="1" animBg="1"/>
      <p:bldP spid="16" grpId="0" animBg="1"/>
      <p:bldP spid="16" grpId="1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1" name="Text Box 5"/>
          <p:cNvSpPr txBox="1">
            <a:spLocks noChangeArrowheads="1"/>
          </p:cNvSpPr>
          <p:nvPr/>
        </p:nvSpPr>
        <p:spPr bwMode="auto">
          <a:xfrm>
            <a:off x="179388" y="6269762"/>
            <a:ext cx="8785225" cy="5857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PragmaticaCTT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PragmaticaCTT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PragmaticaCTT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PragmaticaCTT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PragmaticaCTT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ragmaticaCTT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ragmaticaCTT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ragmaticaCTT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ragmaticaCTT" pitchFamily="34" charset="0"/>
              </a:defRPr>
            </a:lvl9pPr>
          </a:lstStyle>
          <a:p>
            <a:pPr algn="ctr" eaLnBrk="1" hangingPunct="1">
              <a:buClr>
                <a:srgbClr val="008080"/>
              </a:buClr>
            </a:pPr>
            <a:r>
              <a:rPr lang="ru-RU" sz="1600" dirty="0">
                <a:solidFill>
                  <a:schemeClr val="accent1">
                    <a:lumMod val="50000"/>
                  </a:schemeClr>
                </a:solidFill>
                <a:latin typeface="Arial Black" pitchFamily="34" charset="0"/>
              </a:rPr>
              <a:t>Есть возможность видеть расчет дисциплины поставок по-артикульно и графическое </a:t>
            </a:r>
            <a:r>
              <a:rPr lang="ru-RU" sz="1600" dirty="0" smtClean="0">
                <a:solidFill>
                  <a:schemeClr val="accent1">
                    <a:lumMod val="50000"/>
                  </a:schemeClr>
                </a:solidFill>
                <a:latin typeface="Arial Black" pitchFamily="34" charset="0"/>
              </a:rPr>
              <a:t>отображение выполнения </a:t>
            </a:r>
            <a:r>
              <a:rPr lang="ru-RU" sz="1600" dirty="0">
                <a:solidFill>
                  <a:schemeClr val="accent1">
                    <a:lumMod val="50000"/>
                  </a:schemeClr>
                </a:solidFill>
                <a:latin typeface="Arial Black" pitchFamily="34" charset="0"/>
              </a:rPr>
              <a:t>дисциплины поставок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8052" y="197148"/>
            <a:ext cx="9135948" cy="438582"/>
          </a:xfrm>
          <a:prstGeom prst="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square" lIns="68580" tIns="34290" rIns="68580" bIns="34290">
            <a:spAutoFit/>
          </a:bodyPr>
          <a:lstStyle/>
          <a:p>
            <a:pPr algn="ctr"/>
            <a:r>
              <a:rPr lang="ru-RU" sz="2400" dirty="0">
                <a:solidFill>
                  <a:schemeClr val="bg1"/>
                </a:solidFill>
              </a:rPr>
              <a:t>ТБМ -</a:t>
            </a:r>
            <a:r>
              <a:rPr lang="en-US" sz="2400" dirty="0">
                <a:solidFill>
                  <a:schemeClr val="bg1"/>
                </a:solidFill>
              </a:rPr>
              <a:t> Logicon</a:t>
            </a:r>
            <a:r>
              <a:rPr lang="ru-RU" sz="2400" dirty="0">
                <a:solidFill>
                  <a:schemeClr val="bg1"/>
                </a:solidFill>
              </a:rPr>
              <a:t>. Оценка дисциплины </a:t>
            </a:r>
            <a:r>
              <a:rPr lang="ru-RU" sz="2400" dirty="0" smtClean="0">
                <a:solidFill>
                  <a:schemeClr val="bg1"/>
                </a:solidFill>
              </a:rPr>
              <a:t>поставок </a:t>
            </a:r>
            <a:r>
              <a:rPr lang="en-US" sz="2400" dirty="0" smtClean="0">
                <a:solidFill>
                  <a:schemeClr val="bg1"/>
                </a:solidFill>
              </a:rPr>
              <a:t>JIT</a:t>
            </a:r>
            <a:endParaRPr lang="ru-RU" sz="2400" dirty="0">
              <a:solidFill>
                <a:schemeClr val="bg1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9995" y="764704"/>
            <a:ext cx="8804618" cy="2592287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8476" y="784016"/>
            <a:ext cx="8857108" cy="5237271"/>
          </a:xfrm>
          <a:prstGeom prst="rect">
            <a:avLst/>
          </a:prstGeom>
        </p:spPr>
      </p:pic>
    </p:spTree>
  </p:cSld>
  <p:clrMapOvr>
    <a:masterClrMapping/>
  </p:clrMapOvr>
  <p:transition spd="med" advTm="8000">
    <p:spli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" presetClass="exit" presetSubtype="0" fill="hold" nodeType="after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20" presetClass="entr" presetSubtype="0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8" name="Группа 57"/>
          <p:cNvGrpSpPr/>
          <p:nvPr/>
        </p:nvGrpSpPr>
        <p:grpSpPr>
          <a:xfrm>
            <a:off x="1199879" y="1228284"/>
            <a:ext cx="6618342" cy="4256314"/>
            <a:chOff x="1605419" y="585803"/>
            <a:chExt cx="8883069" cy="6032711"/>
          </a:xfrm>
        </p:grpSpPr>
        <p:graphicFrame>
          <p:nvGraphicFramePr>
            <p:cNvPr id="59" name="Объект 58"/>
            <p:cNvGraphicFramePr>
              <a:graphicFrameLocks noChangeAspect="1"/>
            </p:cNvGraphicFramePr>
            <p:nvPr>
              <p:extLst/>
            </p:nvPr>
          </p:nvGraphicFramePr>
          <p:xfrm>
            <a:off x="1605419" y="764704"/>
            <a:ext cx="8883069" cy="585381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068" name="Точечный рисунок" r:id="rId4" imgW="8420040" imgH="4857840" progId="Paint.Picture">
                    <p:embed/>
                  </p:oleObj>
                </mc:Choice>
                <mc:Fallback>
                  <p:oleObj name="Точечный рисунок" r:id="rId4" imgW="8420040" imgH="4857840" progId="Paint.Picture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5"/>
                        <a:stretch>
                          <a:fillRect/>
                        </a:stretch>
                      </p:blipFill>
                      <p:spPr>
                        <a:xfrm>
                          <a:off x="1605419" y="764704"/>
                          <a:ext cx="8883069" cy="5853810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pic>
          <p:nvPicPr>
            <p:cNvPr id="60" name="Рисунок 59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2465344" y="590941"/>
              <a:ext cx="7716353" cy="5217738"/>
            </a:xfrm>
            <a:prstGeom prst="rect">
              <a:avLst/>
            </a:prstGeom>
          </p:spPr>
        </p:pic>
        <p:cxnSp>
          <p:nvCxnSpPr>
            <p:cNvPr id="61" name="Прямая соединительная линия 60"/>
            <p:cNvCxnSpPr/>
            <p:nvPr/>
          </p:nvCxnSpPr>
          <p:spPr>
            <a:xfrm>
              <a:off x="5712294" y="585803"/>
              <a:ext cx="72008" cy="5222876"/>
            </a:xfrm>
            <a:prstGeom prst="line">
              <a:avLst/>
            </a:prstGeom>
            <a:ln w="50800">
              <a:solidFill>
                <a:schemeClr val="tx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3" name="Прямоугольник 62"/>
          <p:cNvSpPr/>
          <p:nvPr/>
        </p:nvSpPr>
        <p:spPr>
          <a:xfrm>
            <a:off x="4067013" y="1446916"/>
            <a:ext cx="4017995" cy="253916"/>
          </a:xfrm>
          <a:prstGeom prst="rect">
            <a:avLst/>
          </a:prstGeom>
          <a:noFill/>
        </p:spPr>
        <p:txBody>
          <a:bodyPr wrap="square" lIns="68580" tIns="34290" rIns="68580" bIns="3429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1200" b="1" dirty="0">
                <a:solidFill>
                  <a:srgbClr val="2B958B"/>
                </a:solidFill>
              </a:rPr>
              <a:t>ДОПУСТИМЫЕ ОТКЛОНЕНИЯ</a:t>
            </a:r>
            <a:endParaRPr lang="ru-RU" sz="1200" b="1" dirty="0">
              <a:ln w="11430"/>
              <a:solidFill>
                <a:srgbClr val="2B958B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64" name="Прямоугольник 63"/>
          <p:cNvSpPr/>
          <p:nvPr/>
        </p:nvSpPr>
        <p:spPr>
          <a:xfrm>
            <a:off x="3677321" y="4364161"/>
            <a:ext cx="1222579" cy="392415"/>
          </a:xfrm>
          <a:prstGeom prst="rect">
            <a:avLst/>
          </a:prstGeom>
          <a:noFill/>
        </p:spPr>
        <p:txBody>
          <a:bodyPr wrap="square" lIns="68580" tIns="34290" rIns="68580" bIns="3429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2100" b="1" dirty="0">
                <a:solidFill>
                  <a:schemeClr val="bg1">
                    <a:lumMod val="95000"/>
                  </a:schemeClr>
                </a:solidFill>
              </a:rPr>
              <a:t>НОРМА</a:t>
            </a:r>
            <a:endParaRPr lang="ru-RU" sz="2100" b="1" dirty="0">
              <a:ln w="11430"/>
              <a:solidFill>
                <a:schemeClr val="bg1">
                  <a:lumMod val="95000"/>
                </a:schemeClr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grpSp>
        <p:nvGrpSpPr>
          <p:cNvPr id="65" name="Группа 64"/>
          <p:cNvGrpSpPr/>
          <p:nvPr/>
        </p:nvGrpSpPr>
        <p:grpSpPr>
          <a:xfrm>
            <a:off x="3754243" y="1223096"/>
            <a:ext cx="1054691" cy="3838277"/>
            <a:chOff x="3448408" y="862184"/>
            <a:chExt cx="1406254" cy="5334370"/>
          </a:xfrm>
        </p:grpSpPr>
        <p:cxnSp>
          <p:nvCxnSpPr>
            <p:cNvPr id="66" name="Прямая соединительная линия 65"/>
            <p:cNvCxnSpPr/>
            <p:nvPr/>
          </p:nvCxnSpPr>
          <p:spPr>
            <a:xfrm>
              <a:off x="4746272" y="862184"/>
              <a:ext cx="108390" cy="5334370"/>
            </a:xfrm>
            <a:prstGeom prst="line">
              <a:avLst/>
            </a:prstGeom>
            <a:ln w="34925">
              <a:solidFill>
                <a:schemeClr val="tx2">
                  <a:lumMod val="75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Прямая соединительная линия 66"/>
            <p:cNvCxnSpPr/>
            <p:nvPr/>
          </p:nvCxnSpPr>
          <p:spPr>
            <a:xfrm flipH="1">
              <a:off x="3448408" y="980728"/>
              <a:ext cx="117598" cy="5105230"/>
            </a:xfrm>
            <a:prstGeom prst="line">
              <a:avLst/>
            </a:prstGeom>
            <a:ln w="34925">
              <a:solidFill>
                <a:schemeClr val="tx2">
                  <a:lumMod val="75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Прямая со стрелкой 67"/>
            <p:cNvCxnSpPr/>
            <p:nvPr/>
          </p:nvCxnSpPr>
          <p:spPr>
            <a:xfrm flipH="1">
              <a:off x="3566006" y="1364343"/>
              <a:ext cx="1180266" cy="0"/>
            </a:xfrm>
            <a:prstGeom prst="straightConnector1">
              <a:avLst/>
            </a:prstGeom>
            <a:ln w="66675">
              <a:solidFill>
                <a:srgbClr val="2B958B"/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2" name="Группа 71"/>
          <p:cNvGrpSpPr/>
          <p:nvPr/>
        </p:nvGrpSpPr>
        <p:grpSpPr>
          <a:xfrm>
            <a:off x="5015802" y="2037241"/>
            <a:ext cx="2213565" cy="2893431"/>
            <a:chOff x="5163735" y="1947710"/>
            <a:chExt cx="2951420" cy="4021240"/>
          </a:xfrm>
        </p:grpSpPr>
        <p:sp>
          <p:nvSpPr>
            <p:cNvPr id="73" name="Прямоугольник 72"/>
            <p:cNvSpPr/>
            <p:nvPr/>
          </p:nvSpPr>
          <p:spPr>
            <a:xfrm>
              <a:off x="5163735" y="5487739"/>
              <a:ext cx="2239875" cy="481211"/>
            </a:xfrm>
            <a:prstGeom prst="rect">
              <a:avLst/>
            </a:prstGeom>
            <a:noFill/>
          </p:spPr>
          <p:txBody>
            <a:bodyPr wrap="square" lIns="68580" tIns="34290" rIns="68580" bIns="34290">
              <a:spAutoFit/>
              <a:scene3d>
                <a:camera prst="orthographicFront"/>
                <a:lightRig rig="flat" dir="tl">
                  <a:rot lat="0" lon="0" rev="6600000"/>
                </a:lightRig>
              </a:scene3d>
              <a:sp3d extrusionH="25400" contourW="8890">
                <a:bevelT w="38100" h="31750"/>
                <a:contourClr>
                  <a:schemeClr val="accent2">
                    <a:shade val="75000"/>
                  </a:schemeClr>
                </a:contourClr>
              </a:sp3d>
            </a:bodyPr>
            <a:lstStyle/>
            <a:p>
              <a:pPr algn="ctr"/>
              <a:r>
                <a:rPr lang="ru-RU" b="1" dirty="0">
                  <a:solidFill>
                    <a:srgbClr val="C00000"/>
                  </a:solidFill>
                </a:rPr>
                <a:t>недопустимо</a:t>
              </a:r>
              <a:endParaRPr lang="ru-RU" b="1" dirty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endParaRPr>
            </a:p>
          </p:txBody>
        </p:sp>
        <p:graphicFrame>
          <p:nvGraphicFramePr>
            <p:cNvPr id="74" name="Объект 73"/>
            <p:cNvGraphicFramePr>
              <a:graphicFrameLocks noChangeAspect="1"/>
            </p:cNvGraphicFramePr>
            <p:nvPr>
              <p:extLst/>
            </p:nvPr>
          </p:nvGraphicFramePr>
          <p:xfrm>
            <a:off x="6155264" y="1947710"/>
            <a:ext cx="1959891" cy="178461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069" name="Точечный рисунок" r:id="rId7" imgW="1171440" imgH="1066680" progId="Paint.Picture">
                    <p:embed/>
                  </p:oleObj>
                </mc:Choice>
                <mc:Fallback>
                  <p:oleObj name="Точечный рисунок" r:id="rId7" imgW="1171440" imgH="1066680" progId="Paint.Picture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8"/>
                        <a:stretch>
                          <a:fillRect/>
                        </a:stretch>
                      </p:blipFill>
                      <p:spPr>
                        <a:xfrm>
                          <a:off x="6155264" y="1947710"/>
                          <a:ext cx="1959891" cy="1784616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75" name="Группа 74"/>
          <p:cNvGrpSpPr/>
          <p:nvPr/>
        </p:nvGrpSpPr>
        <p:grpSpPr>
          <a:xfrm>
            <a:off x="1918082" y="2503458"/>
            <a:ext cx="1756457" cy="2435283"/>
            <a:chOff x="1033891" y="2558574"/>
            <a:chExt cx="2341942" cy="3384513"/>
          </a:xfrm>
        </p:grpSpPr>
        <p:sp>
          <p:nvSpPr>
            <p:cNvPr id="76" name="Прямоугольник 75"/>
            <p:cNvSpPr/>
            <p:nvPr/>
          </p:nvSpPr>
          <p:spPr>
            <a:xfrm>
              <a:off x="1135958" y="5461876"/>
              <a:ext cx="2239875" cy="481211"/>
            </a:xfrm>
            <a:prstGeom prst="rect">
              <a:avLst/>
            </a:prstGeom>
            <a:noFill/>
          </p:spPr>
          <p:txBody>
            <a:bodyPr wrap="square" lIns="68580" tIns="34290" rIns="68580" bIns="34290">
              <a:spAutoFit/>
              <a:scene3d>
                <a:camera prst="orthographicFront"/>
                <a:lightRig rig="flat" dir="tl">
                  <a:rot lat="0" lon="0" rev="6600000"/>
                </a:lightRig>
              </a:scene3d>
              <a:sp3d extrusionH="25400" contourW="8890">
                <a:bevelT w="38100" h="31750"/>
                <a:contourClr>
                  <a:schemeClr val="accent2">
                    <a:shade val="75000"/>
                  </a:schemeClr>
                </a:contourClr>
              </a:sp3d>
            </a:bodyPr>
            <a:lstStyle/>
            <a:p>
              <a:pPr algn="ctr"/>
              <a:r>
                <a:rPr lang="ru-RU" b="1" dirty="0">
                  <a:solidFill>
                    <a:srgbClr val="C00000"/>
                  </a:solidFill>
                </a:rPr>
                <a:t>небережливо</a:t>
              </a:r>
              <a:endParaRPr lang="ru-RU" b="1" dirty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endParaRPr>
            </a:p>
          </p:txBody>
        </p:sp>
        <p:pic>
          <p:nvPicPr>
            <p:cNvPr id="77" name="Рисунок 76"/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1033891" y="2558574"/>
              <a:ext cx="1990476" cy="1361905"/>
            </a:xfrm>
            <a:prstGeom prst="rect">
              <a:avLst/>
            </a:prstGeom>
          </p:spPr>
        </p:pic>
      </p:grpSp>
      <p:grpSp>
        <p:nvGrpSpPr>
          <p:cNvPr id="78" name="Группа 77"/>
          <p:cNvGrpSpPr/>
          <p:nvPr/>
        </p:nvGrpSpPr>
        <p:grpSpPr>
          <a:xfrm>
            <a:off x="4243205" y="1124744"/>
            <a:ext cx="3797407" cy="253916"/>
            <a:chOff x="4075549" y="774590"/>
            <a:chExt cx="5063209" cy="338555"/>
          </a:xfrm>
        </p:grpSpPr>
        <p:sp>
          <p:nvSpPr>
            <p:cNvPr id="79" name="Прямоугольник 78"/>
            <p:cNvSpPr/>
            <p:nvPr/>
          </p:nvSpPr>
          <p:spPr>
            <a:xfrm>
              <a:off x="4652806" y="774590"/>
              <a:ext cx="4485952" cy="338555"/>
            </a:xfrm>
            <a:prstGeom prst="rect">
              <a:avLst/>
            </a:prstGeom>
            <a:noFill/>
          </p:spPr>
          <p:txBody>
            <a:bodyPr wrap="square" lIns="68580" tIns="34290" rIns="68580" bIns="34290">
              <a:spAutoFit/>
              <a:scene3d>
                <a:camera prst="orthographicFront"/>
                <a:lightRig rig="flat" dir="tl">
                  <a:rot lat="0" lon="0" rev="6600000"/>
                </a:lightRig>
              </a:scene3d>
              <a:sp3d extrusionH="25400" contourW="8890">
                <a:bevelT w="38100" h="31750"/>
                <a:contourClr>
                  <a:schemeClr val="accent2">
                    <a:shade val="75000"/>
                  </a:schemeClr>
                </a:contourClr>
              </a:sp3d>
            </a:bodyPr>
            <a:lstStyle/>
            <a:p>
              <a:pPr algn="ctr"/>
              <a:r>
                <a:rPr lang="ru-RU" sz="1200" b="1" dirty="0"/>
                <a:t>ДОГОВОРНОЙ</a:t>
              </a:r>
              <a:r>
                <a:rPr lang="en-US" sz="1200" b="1" dirty="0"/>
                <a:t> </a:t>
              </a:r>
              <a:r>
                <a:rPr lang="ru-RU" sz="1200" b="1" dirty="0"/>
                <a:t>СРОК ПОСТАВКИ</a:t>
              </a:r>
              <a:endParaRPr lang="ru-RU" sz="12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endParaRPr>
            </a:p>
          </p:txBody>
        </p:sp>
        <p:cxnSp>
          <p:nvCxnSpPr>
            <p:cNvPr id="80" name="Прямая со стрелкой 79"/>
            <p:cNvCxnSpPr/>
            <p:nvPr/>
          </p:nvCxnSpPr>
          <p:spPr>
            <a:xfrm flipH="1">
              <a:off x="4075549" y="980728"/>
              <a:ext cx="1137243" cy="0"/>
            </a:xfrm>
            <a:prstGeom prst="straightConnector1">
              <a:avLst/>
            </a:prstGeom>
            <a:ln w="76200">
              <a:solidFill>
                <a:schemeClr val="tx2">
                  <a:lumMod val="75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6" name="Прямоугольник 25"/>
          <p:cNvSpPr/>
          <p:nvPr/>
        </p:nvSpPr>
        <p:spPr>
          <a:xfrm>
            <a:off x="0" y="303802"/>
            <a:ext cx="9144000" cy="438582"/>
          </a:xfrm>
          <a:prstGeom prst="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square" lIns="68580" tIns="34290" rIns="68580" bIns="34290">
            <a:spAutoFit/>
          </a:bodyPr>
          <a:lstStyle/>
          <a:p>
            <a:pPr algn="ctr"/>
            <a:r>
              <a:rPr lang="ru-RU" sz="2400" dirty="0">
                <a:solidFill>
                  <a:schemeClr val="bg1"/>
                </a:solidFill>
              </a:rPr>
              <a:t>Дисциплина поставок </a:t>
            </a:r>
            <a:r>
              <a:rPr lang="en-US" sz="2400" dirty="0">
                <a:solidFill>
                  <a:schemeClr val="bg1"/>
                </a:solidFill>
              </a:rPr>
              <a:t>JIT</a:t>
            </a:r>
            <a:r>
              <a:rPr lang="ru-RU" sz="2400" dirty="0">
                <a:solidFill>
                  <a:schemeClr val="bg1"/>
                </a:solidFill>
              </a:rPr>
              <a:t>. Принципы расчета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834585" y="5765905"/>
            <a:ext cx="4038600" cy="10001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6069018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9" dur="10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3" dur="20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000"/>
                            </p:stCondLst>
                            <p:childTnLst>
                              <p:par>
                                <p:cTn id="25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7" dur="20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0"/>
                            </p:stCondLst>
                            <p:childTnLst>
                              <p:par>
                                <p:cTn id="29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1" dur="20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3" grpId="0"/>
      <p:bldP spid="6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Группа 10"/>
          <p:cNvGrpSpPr/>
          <p:nvPr/>
        </p:nvGrpSpPr>
        <p:grpSpPr>
          <a:xfrm>
            <a:off x="1455650" y="1599409"/>
            <a:ext cx="1878549" cy="2531669"/>
            <a:chOff x="416866" y="989546"/>
            <a:chExt cx="2504732" cy="3375558"/>
          </a:xfrm>
        </p:grpSpPr>
        <p:cxnSp>
          <p:nvCxnSpPr>
            <p:cNvPr id="19" name="Прямая со стрелкой 18"/>
            <p:cNvCxnSpPr/>
            <p:nvPr/>
          </p:nvCxnSpPr>
          <p:spPr>
            <a:xfrm>
              <a:off x="1043608" y="2997147"/>
              <a:ext cx="1877990" cy="1367957"/>
            </a:xfrm>
            <a:prstGeom prst="straightConnector1">
              <a:avLst/>
            </a:prstGeom>
            <a:ln w="69850">
              <a:solidFill>
                <a:schemeClr val="tx2">
                  <a:lumMod val="75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15" name="Рисунок 14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16866" y="989546"/>
              <a:ext cx="2323897" cy="1934392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pic>
          <p:nvPicPr>
            <p:cNvPr id="4" name="Рисунок 3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56548" y="3160527"/>
              <a:ext cx="1084092" cy="86409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17" name="Рисунок 1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78965" y="4156624"/>
            <a:ext cx="2782024" cy="1790482"/>
          </a:xfrm>
          <a:prstGeom prst="rect">
            <a:avLst/>
          </a:prstGeom>
        </p:spPr>
      </p:pic>
      <p:grpSp>
        <p:nvGrpSpPr>
          <p:cNvPr id="7" name="Группа 6"/>
          <p:cNvGrpSpPr/>
          <p:nvPr/>
        </p:nvGrpSpPr>
        <p:grpSpPr>
          <a:xfrm>
            <a:off x="5710683" y="1643671"/>
            <a:ext cx="2050651" cy="2562006"/>
            <a:chOff x="6090243" y="1048561"/>
            <a:chExt cx="2734201" cy="3416008"/>
          </a:xfrm>
        </p:grpSpPr>
        <p:pic>
          <p:nvPicPr>
            <p:cNvPr id="13" name="Рисунок 12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6285358" y="1048561"/>
              <a:ext cx="2539086" cy="1914892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cxnSp>
          <p:nvCxnSpPr>
            <p:cNvPr id="26" name="Прямая со стрелкой 25"/>
            <p:cNvCxnSpPr/>
            <p:nvPr/>
          </p:nvCxnSpPr>
          <p:spPr>
            <a:xfrm flipH="1">
              <a:off x="6090243" y="3064839"/>
              <a:ext cx="2082157" cy="1399730"/>
            </a:xfrm>
            <a:prstGeom prst="straightConnector1">
              <a:avLst/>
            </a:prstGeom>
            <a:ln w="69850">
              <a:solidFill>
                <a:schemeClr val="tx2">
                  <a:lumMod val="75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9" name="Рисунок 8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470809" y="3203362"/>
              <a:ext cx="1084092" cy="86409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6" name="Группа 5"/>
          <p:cNvGrpSpPr/>
          <p:nvPr/>
        </p:nvGrpSpPr>
        <p:grpSpPr>
          <a:xfrm>
            <a:off x="3583601" y="1624681"/>
            <a:ext cx="1888391" cy="2580997"/>
            <a:chOff x="3254133" y="1023240"/>
            <a:chExt cx="2517855" cy="3441329"/>
          </a:xfrm>
        </p:grpSpPr>
        <p:pic>
          <p:nvPicPr>
            <p:cNvPr id="16" name="Рисунок 15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3254133" y="1023240"/>
              <a:ext cx="2517855" cy="1973907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cxnSp>
          <p:nvCxnSpPr>
            <p:cNvPr id="22" name="Прямая со стрелкой 21"/>
            <p:cNvCxnSpPr/>
            <p:nvPr/>
          </p:nvCxnSpPr>
          <p:spPr>
            <a:xfrm>
              <a:off x="4499992" y="3064839"/>
              <a:ext cx="29017" cy="1399730"/>
            </a:xfrm>
            <a:prstGeom prst="straightConnector1">
              <a:avLst/>
            </a:prstGeom>
            <a:ln w="69850">
              <a:solidFill>
                <a:schemeClr val="tx2">
                  <a:lumMod val="75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8" name="Рисунок 7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57946" y="3284143"/>
              <a:ext cx="1084092" cy="8640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8" name="Прямоугольник 17"/>
          <p:cNvSpPr/>
          <p:nvPr/>
        </p:nvSpPr>
        <p:spPr>
          <a:xfrm>
            <a:off x="-12388" y="404723"/>
            <a:ext cx="9156388" cy="438582"/>
          </a:xfrm>
          <a:prstGeom prst="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square" lIns="68580" tIns="34290" rIns="68580" bIns="34290">
            <a:spAutoFit/>
          </a:bodyPr>
          <a:lstStyle/>
          <a:p>
            <a:pPr algn="ctr"/>
            <a:r>
              <a:rPr lang="ru-RU" sz="2400" dirty="0">
                <a:solidFill>
                  <a:schemeClr val="bg1"/>
                </a:solidFill>
              </a:rPr>
              <a:t>ТБМ -</a:t>
            </a:r>
            <a:r>
              <a:rPr lang="en-US" sz="2400" dirty="0">
                <a:solidFill>
                  <a:schemeClr val="bg1"/>
                </a:solidFill>
              </a:rPr>
              <a:t> Logicon</a:t>
            </a:r>
            <a:r>
              <a:rPr lang="ru-RU" sz="2400" dirty="0">
                <a:solidFill>
                  <a:schemeClr val="bg1"/>
                </a:solidFill>
              </a:rPr>
              <a:t>. </a:t>
            </a:r>
            <a:r>
              <a:rPr lang="ru-RU" sz="2400" dirty="0" smtClean="0">
                <a:solidFill>
                  <a:schemeClr val="bg1"/>
                </a:solidFill>
              </a:rPr>
              <a:t>Рекламации по причине «Брак Производителя»</a:t>
            </a:r>
            <a:endParaRPr lang="ru-RU" sz="2400" dirty="0">
              <a:solidFill>
                <a:schemeClr val="bg1"/>
              </a:solidFill>
            </a:endParaRPr>
          </a:p>
        </p:txBody>
      </p:sp>
      <p:pic>
        <p:nvPicPr>
          <p:cNvPr id="20" name="Рисунок 19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61042" y="1643671"/>
            <a:ext cx="7720957" cy="4349789"/>
          </a:xfrm>
          <a:prstGeom prst="rect">
            <a:avLst/>
          </a:prstGeom>
        </p:spPr>
      </p:pic>
      <p:sp>
        <p:nvSpPr>
          <p:cNvPr id="21" name="Text Box 5"/>
          <p:cNvSpPr txBox="1">
            <a:spLocks noChangeArrowheads="1"/>
          </p:cNvSpPr>
          <p:nvPr/>
        </p:nvSpPr>
        <p:spPr bwMode="auto">
          <a:xfrm>
            <a:off x="358775" y="6316960"/>
            <a:ext cx="8785225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PragmaticaCTT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PragmaticaCTT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PragmaticaCTT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PragmaticaCTT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PragmaticaCTT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ragmaticaCTT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ragmaticaCTT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ragmaticaCTT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ragmaticaCTT" pitchFamily="34" charset="0"/>
              </a:defRPr>
            </a:lvl9pPr>
          </a:lstStyle>
          <a:p>
            <a:pPr algn="ctr" eaLnBrk="1" hangingPunct="1">
              <a:buClr>
                <a:srgbClr val="008080"/>
              </a:buClr>
            </a:pPr>
            <a:r>
              <a:rPr lang="ru-RU" sz="1400" dirty="0">
                <a:solidFill>
                  <a:schemeClr val="accent1">
                    <a:lumMod val="50000"/>
                  </a:schemeClr>
                </a:solidFill>
                <a:latin typeface="Arial Black" pitchFamily="34" charset="0"/>
              </a:rPr>
              <a:t>Есть возможность видеть все рекламации по продукции </a:t>
            </a:r>
            <a:r>
              <a:rPr lang="ru-RU" sz="1400" dirty="0" smtClean="0">
                <a:solidFill>
                  <a:schemeClr val="accent1">
                    <a:lumMod val="50000"/>
                  </a:schemeClr>
                </a:solidFill>
                <a:latin typeface="Arial Black" pitchFamily="34" charset="0"/>
              </a:rPr>
              <a:t>Производителя</a:t>
            </a:r>
            <a:endParaRPr lang="ru-RU" sz="1400" dirty="0">
              <a:solidFill>
                <a:schemeClr val="accent1">
                  <a:lumMod val="50000"/>
                </a:schemeClr>
              </a:solidFill>
              <a:latin typeface="Arial Black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147848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500"/>
                            </p:stCondLst>
                            <p:childTnLst>
                              <p:par>
                                <p:cTn id="17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500"/>
                            </p:stCondLst>
                            <p:childTnLst>
                              <p:par>
                                <p:cTn id="21" presetID="1" presetClass="exit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xit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xit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xit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20" presetClass="entr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1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55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Рисунок 1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1016" y="2263188"/>
            <a:ext cx="2200420" cy="1416168"/>
          </a:xfrm>
          <a:prstGeom prst="rect">
            <a:avLst/>
          </a:prstGeom>
        </p:spPr>
      </p:pic>
      <p:cxnSp>
        <p:nvCxnSpPr>
          <p:cNvPr id="5" name="Прямая соединительная линия 4"/>
          <p:cNvCxnSpPr/>
          <p:nvPr/>
        </p:nvCxnSpPr>
        <p:spPr>
          <a:xfrm flipV="1">
            <a:off x="419066" y="3731813"/>
            <a:ext cx="2646294" cy="54006"/>
          </a:xfrm>
          <a:prstGeom prst="line">
            <a:avLst/>
          </a:prstGeom>
          <a:ln w="88900"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Прямоугольник 19"/>
          <p:cNvSpPr/>
          <p:nvPr/>
        </p:nvSpPr>
        <p:spPr>
          <a:xfrm>
            <a:off x="2871105" y="3333108"/>
            <a:ext cx="1365563" cy="692497"/>
          </a:xfrm>
          <a:prstGeom prst="rect">
            <a:avLst/>
          </a:prstGeom>
          <a:noFill/>
        </p:spPr>
        <p:txBody>
          <a:bodyPr wrap="square" lIns="68580" tIns="34290" rIns="68580" bIns="34290">
            <a:spAutoFit/>
          </a:bodyPr>
          <a:lstStyle/>
          <a:p>
            <a:pPr algn="ctr"/>
            <a:r>
              <a:rPr lang="ru-RU" sz="4050" dirty="0">
                <a:ln w="0">
                  <a:solidFill>
                    <a:schemeClr val="tx2">
                      <a:lumMod val="75000"/>
                    </a:schemeClr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=</a:t>
            </a:r>
            <a:r>
              <a:rPr lang="en-US" sz="4050" dirty="0">
                <a:ln w="0">
                  <a:solidFill>
                    <a:schemeClr val="tx2">
                      <a:lumMod val="75000"/>
                    </a:schemeClr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&gt;</a:t>
            </a:r>
            <a:endParaRPr lang="ru-RU" sz="4050" dirty="0">
              <a:ln w="0">
                <a:solidFill>
                  <a:schemeClr val="tx2">
                    <a:lumMod val="75000"/>
                  </a:schemeClr>
                </a:solidFill>
              </a:ln>
              <a:solidFill>
                <a:schemeClr val="tx2">
                  <a:lumMod val="75000"/>
                </a:schemeClr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pic>
        <p:nvPicPr>
          <p:cNvPr id="14" name="Рисунок 1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1085" y="3927261"/>
            <a:ext cx="2056550" cy="1175925"/>
          </a:xfrm>
          <a:prstGeom prst="rect">
            <a:avLst/>
          </a:prstGeom>
        </p:spPr>
      </p:pic>
      <p:pic>
        <p:nvPicPr>
          <p:cNvPr id="31" name="Рисунок 3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936755" y="2074449"/>
            <a:ext cx="4945991" cy="3626939"/>
          </a:xfrm>
          <a:prstGeom prst="rect">
            <a:avLst/>
          </a:prstGeom>
        </p:spPr>
      </p:pic>
      <p:cxnSp>
        <p:nvCxnSpPr>
          <p:cNvPr id="32" name="Прямая соединительная линия 31"/>
          <p:cNvCxnSpPr/>
          <p:nvPr/>
        </p:nvCxnSpPr>
        <p:spPr>
          <a:xfrm flipH="1">
            <a:off x="5410796" y="2253767"/>
            <a:ext cx="11586" cy="2851179"/>
          </a:xfrm>
          <a:prstGeom prst="line">
            <a:avLst/>
          </a:prstGeom>
          <a:ln w="31750">
            <a:solidFill>
              <a:schemeClr val="tx2">
                <a:lumMod val="7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Прямая соединительная линия 32"/>
          <p:cNvCxnSpPr/>
          <p:nvPr/>
        </p:nvCxnSpPr>
        <p:spPr>
          <a:xfrm flipH="1">
            <a:off x="4618763" y="2263188"/>
            <a:ext cx="803620" cy="0"/>
          </a:xfrm>
          <a:prstGeom prst="line">
            <a:avLst/>
          </a:prstGeom>
          <a:ln w="31750">
            <a:solidFill>
              <a:schemeClr val="tx2">
                <a:lumMod val="7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Прямоугольник 9"/>
          <p:cNvSpPr/>
          <p:nvPr/>
        </p:nvSpPr>
        <p:spPr>
          <a:xfrm>
            <a:off x="-12388" y="404723"/>
            <a:ext cx="9156388" cy="438582"/>
          </a:xfrm>
          <a:prstGeom prst="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square" lIns="68580" tIns="34290" rIns="68580" bIns="34290">
            <a:spAutoFit/>
          </a:bodyPr>
          <a:lstStyle/>
          <a:p>
            <a:pPr algn="ctr"/>
            <a:r>
              <a:rPr lang="ru-RU" sz="2400" dirty="0">
                <a:solidFill>
                  <a:schemeClr val="bg1"/>
                </a:solidFill>
              </a:rPr>
              <a:t>ТБМ -</a:t>
            </a:r>
            <a:r>
              <a:rPr lang="en-US" sz="2400" dirty="0">
                <a:solidFill>
                  <a:schemeClr val="bg1"/>
                </a:solidFill>
              </a:rPr>
              <a:t> Logicon</a:t>
            </a:r>
            <a:r>
              <a:rPr lang="ru-RU" sz="2400" dirty="0">
                <a:solidFill>
                  <a:schemeClr val="bg1"/>
                </a:solidFill>
              </a:rPr>
              <a:t>. </a:t>
            </a:r>
            <a:r>
              <a:rPr lang="ru-RU" sz="2400" dirty="0" smtClean="0">
                <a:solidFill>
                  <a:schemeClr val="bg1"/>
                </a:solidFill>
              </a:rPr>
              <a:t>Оценка по системе 6 сигм. Принцип расчета.</a:t>
            </a:r>
            <a:endParaRPr lang="ru-RU" sz="2400" dirty="0">
              <a:solidFill>
                <a:schemeClr val="bg1"/>
              </a:solidFill>
            </a:endParaRPr>
          </a:p>
        </p:txBody>
      </p:sp>
      <p:sp>
        <p:nvSpPr>
          <p:cNvPr id="12" name="Text Box 5"/>
          <p:cNvSpPr txBox="1">
            <a:spLocks noChangeArrowheads="1"/>
          </p:cNvSpPr>
          <p:nvPr/>
        </p:nvSpPr>
        <p:spPr bwMode="auto">
          <a:xfrm>
            <a:off x="4857086" y="6006873"/>
            <a:ext cx="3995936" cy="7386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PragmaticaCTT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PragmaticaCTT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PragmaticaCTT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PragmaticaCTT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PragmaticaCTT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ragmaticaCTT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ragmaticaCTT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ragmaticaCTT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ragmaticaCTT" pitchFamily="34" charset="0"/>
              </a:defRPr>
            </a:lvl9pPr>
          </a:lstStyle>
          <a:p>
            <a:pPr algn="ctr" eaLnBrk="1" hangingPunct="1">
              <a:buClr>
                <a:srgbClr val="008080"/>
              </a:buClr>
            </a:pPr>
            <a:r>
              <a:rPr lang="ru-RU" sz="1400" dirty="0">
                <a:solidFill>
                  <a:schemeClr val="accent1">
                    <a:lumMod val="50000"/>
                  </a:schemeClr>
                </a:solidFill>
                <a:latin typeface="Arial Black" pitchFamily="34" charset="0"/>
              </a:rPr>
              <a:t>По нормальному распределению определяем зависимость величины сигмы от количества ошибок</a:t>
            </a:r>
          </a:p>
        </p:txBody>
      </p:sp>
    </p:spTree>
    <p:extLst>
      <p:ext uri="{BB962C8B-B14F-4D97-AF65-F5344CB8AC3E}">
        <p14:creationId xmlns:p14="http://schemas.microsoft.com/office/powerpoint/2010/main" val="40477190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" name="Рисунок 30"/>
          <p:cNvPicPr>
            <a:picLocks noChangeAspect="1"/>
          </p:cNvPicPr>
          <p:nvPr/>
        </p:nvPicPr>
        <p:blipFill rotWithShape="1">
          <a:blip r:embed="rId3"/>
          <a:srcRect l="6618"/>
          <a:stretch/>
        </p:blipFill>
        <p:spPr>
          <a:xfrm flipH="1">
            <a:off x="191457" y="2127545"/>
            <a:ext cx="7801294" cy="2402728"/>
          </a:xfrm>
          <a:prstGeom prst="rect">
            <a:avLst/>
          </a:prstGeom>
        </p:spPr>
      </p:pic>
      <p:grpSp>
        <p:nvGrpSpPr>
          <p:cNvPr id="4" name="Группа 3"/>
          <p:cNvGrpSpPr/>
          <p:nvPr/>
        </p:nvGrpSpPr>
        <p:grpSpPr>
          <a:xfrm>
            <a:off x="68506" y="702491"/>
            <a:ext cx="2220303" cy="2194442"/>
            <a:chOff x="-99939" y="476672"/>
            <a:chExt cx="2367683" cy="2402982"/>
          </a:xfrm>
        </p:grpSpPr>
        <p:grpSp>
          <p:nvGrpSpPr>
            <p:cNvPr id="13" name="Группа 12"/>
            <p:cNvGrpSpPr/>
            <p:nvPr/>
          </p:nvGrpSpPr>
          <p:grpSpPr>
            <a:xfrm>
              <a:off x="59399" y="476672"/>
              <a:ext cx="2208345" cy="1844307"/>
              <a:chOff x="3275856" y="1095535"/>
              <a:chExt cx="2162636" cy="1852254"/>
            </a:xfrm>
          </p:grpSpPr>
          <p:sp>
            <p:nvSpPr>
              <p:cNvPr id="19" name="Шестиугольник 18"/>
              <p:cNvSpPr/>
              <p:nvPr/>
            </p:nvSpPr>
            <p:spPr>
              <a:xfrm>
                <a:off x="3275856" y="1095535"/>
                <a:ext cx="2162636" cy="1852254"/>
              </a:xfrm>
              <a:prstGeom prst="hexagon">
                <a:avLst/>
              </a:prstGeom>
              <a:solidFill>
                <a:schemeClr val="bg1">
                  <a:lumMod val="85000"/>
                </a:schemeClr>
              </a:solidFill>
              <a:ln w="149225">
                <a:solidFill>
                  <a:schemeClr val="bg2">
                    <a:lumMod val="50000"/>
                  </a:schemeClr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endParaRPr lang="ru-RU" sz="1100" dirty="0" smtClean="0"/>
              </a:p>
              <a:p>
                <a:pPr algn="ctr"/>
                <a:endParaRPr lang="ru-RU" sz="1100" b="1" dirty="0" smtClean="0">
                  <a:solidFill>
                    <a:schemeClr val="bg2">
                      <a:lumMod val="25000"/>
                    </a:schemeClr>
                  </a:solidFill>
                </a:endParaRPr>
              </a:p>
              <a:p>
                <a:pPr algn="ctr"/>
                <a:r>
                  <a:rPr lang="ru-RU" sz="2000" b="1" dirty="0" smtClean="0">
                    <a:solidFill>
                      <a:schemeClr val="bg2">
                        <a:lumMod val="25000"/>
                      </a:schemeClr>
                    </a:solidFill>
                  </a:rPr>
                  <a:t>КАЧЕСТВО МИРОВОГО КЛАССА</a:t>
                </a:r>
                <a:endParaRPr lang="ru-RU" sz="2000" b="1" dirty="0">
                  <a:solidFill>
                    <a:schemeClr val="bg2">
                      <a:lumMod val="25000"/>
                    </a:schemeClr>
                  </a:solidFill>
                </a:endParaRPr>
              </a:p>
            </p:txBody>
          </p:sp>
          <p:pic>
            <p:nvPicPr>
              <p:cNvPr id="3" name="Рисунок 2"/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3998332" y="1239550"/>
                <a:ext cx="676654" cy="483324"/>
              </a:xfrm>
              <a:prstGeom prst="rect">
                <a:avLst/>
              </a:prstGeom>
            </p:spPr>
          </p:pic>
        </p:grpSp>
        <p:sp>
          <p:nvSpPr>
            <p:cNvPr id="32" name="Прямоугольник 31"/>
            <p:cNvSpPr/>
            <p:nvPr/>
          </p:nvSpPr>
          <p:spPr>
            <a:xfrm>
              <a:off x="-99939" y="2422455"/>
              <a:ext cx="2019301" cy="457199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noAutofit/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2000" b="0" i="0" cap="none" spc="0" dirty="0" smtClean="0">
                  <a:ln w="0">
                    <a:solidFill>
                      <a:schemeClr val="bg1"/>
                    </a:solidFill>
                  </a:ln>
                  <a:solidFill>
                    <a:schemeClr val="bg1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  <a:latin typeface="Arial Narrow" panose="020B0606020202030204" pitchFamily="34" charset="0"/>
                </a:rPr>
                <a:t>0,</a:t>
              </a:r>
              <a:r>
                <a:rPr lang="ru-RU" sz="2000" b="0" i="0" cap="none" spc="0" dirty="0" smtClean="0">
                  <a:ln w="0">
                    <a:solidFill>
                      <a:schemeClr val="bg1"/>
                    </a:solidFill>
                  </a:ln>
                  <a:solidFill>
                    <a:schemeClr val="bg1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  <a:latin typeface="Arial Narrow" panose="020B0606020202030204" pitchFamily="34" charset="0"/>
                </a:rPr>
                <a:t>0003</a:t>
              </a:r>
              <a:r>
                <a:rPr lang="en-US" sz="2000" b="0" i="0" cap="none" spc="0" dirty="0" smtClean="0">
                  <a:ln w="0">
                    <a:solidFill>
                      <a:schemeClr val="bg1"/>
                    </a:solidFill>
                  </a:ln>
                  <a:solidFill>
                    <a:schemeClr val="bg1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  <a:latin typeface="Arial Narrow" panose="020B0606020202030204" pitchFamily="34" charset="0"/>
                </a:rPr>
                <a:t>% </a:t>
              </a:r>
              <a:r>
                <a:rPr lang="ru-RU" sz="2000" b="0" i="0" cap="none" spc="0" dirty="0">
                  <a:ln w="0">
                    <a:solidFill>
                      <a:schemeClr val="bg1"/>
                    </a:solidFill>
                  </a:ln>
                  <a:solidFill>
                    <a:schemeClr val="bg1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  <a:latin typeface="Arial Narrow" panose="020B0606020202030204" pitchFamily="34" charset="0"/>
                </a:rPr>
                <a:t>брака</a:t>
              </a:r>
            </a:p>
          </p:txBody>
        </p:sp>
      </p:grpSp>
      <p:grpSp>
        <p:nvGrpSpPr>
          <p:cNvPr id="14" name="Группа 13"/>
          <p:cNvGrpSpPr/>
          <p:nvPr/>
        </p:nvGrpSpPr>
        <p:grpSpPr>
          <a:xfrm>
            <a:off x="5364088" y="4595837"/>
            <a:ext cx="3592495" cy="1578101"/>
            <a:chOff x="4380876" y="4996612"/>
            <a:chExt cx="4359683" cy="1852254"/>
          </a:xfrm>
        </p:grpSpPr>
        <p:sp>
          <p:nvSpPr>
            <p:cNvPr id="27" name="Шестиугольник 26"/>
            <p:cNvSpPr/>
            <p:nvPr/>
          </p:nvSpPr>
          <p:spPr>
            <a:xfrm>
              <a:off x="6577923" y="4996612"/>
              <a:ext cx="2162636" cy="1852254"/>
            </a:xfrm>
            <a:prstGeom prst="hexagon">
              <a:avLst/>
            </a:prstGeom>
            <a:solidFill>
              <a:schemeClr val="bg1">
                <a:lumMod val="85000"/>
              </a:schemeClr>
            </a:solidFill>
            <a:ln w="149225">
              <a:solidFill>
                <a:srgbClr val="8E0000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endParaRPr lang="ru-RU" sz="1600" dirty="0" smtClean="0"/>
            </a:p>
            <a:p>
              <a:pPr algn="ctr"/>
              <a:endParaRPr lang="ru-RU" sz="1600" b="1" dirty="0" smtClean="0">
                <a:solidFill>
                  <a:schemeClr val="bg2">
                    <a:lumMod val="25000"/>
                  </a:schemeClr>
                </a:solidFill>
              </a:endParaRPr>
            </a:p>
            <a:p>
              <a:pPr algn="ctr"/>
              <a:r>
                <a:rPr lang="ru-RU" sz="1600" b="1" dirty="0" smtClean="0">
                  <a:solidFill>
                    <a:srgbClr val="C00000"/>
                  </a:solidFill>
                </a:rPr>
                <a:t>НЕудовлетворительное качество</a:t>
              </a:r>
              <a:endParaRPr lang="ru-RU" sz="1600" b="1" dirty="0">
                <a:solidFill>
                  <a:srgbClr val="C00000"/>
                </a:solidFill>
              </a:endParaRPr>
            </a:p>
          </p:txBody>
        </p:sp>
        <p:pic>
          <p:nvPicPr>
            <p:cNvPr id="28" name="Рисунок 27"/>
            <p:cNvPicPr>
              <a:picLocks noChangeAspect="1"/>
            </p:cNvPicPr>
            <p:nvPr/>
          </p:nvPicPr>
          <p:blipFill>
            <a:blip r:embed="rId5">
              <a:duotone>
                <a:prstClr val="black"/>
                <a:srgbClr val="FFCCCC">
                  <a:tint val="45000"/>
                  <a:satMod val="400000"/>
                </a:srgbClr>
              </a:duotone>
            </a:blip>
            <a:stretch>
              <a:fillRect/>
            </a:stretch>
          </p:blipFill>
          <p:spPr>
            <a:xfrm>
              <a:off x="7224333" y="5256775"/>
              <a:ext cx="869815" cy="355131"/>
            </a:xfrm>
            <a:prstGeom prst="rect">
              <a:avLst/>
            </a:prstGeom>
          </p:spPr>
        </p:pic>
        <p:sp>
          <p:nvSpPr>
            <p:cNvPr id="36" name="Прямоугольник 35"/>
            <p:cNvSpPr/>
            <p:nvPr/>
          </p:nvSpPr>
          <p:spPr>
            <a:xfrm>
              <a:off x="4380876" y="5605613"/>
              <a:ext cx="2019301" cy="457199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noAutofit/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2000" dirty="0">
                  <a:ln w="0">
                    <a:solidFill>
                      <a:srgbClr val="C00000"/>
                    </a:solidFill>
                  </a:ln>
                  <a:solidFill>
                    <a:srgbClr val="C00000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  <a:latin typeface="Arial Narrow" panose="020B0606020202030204" pitchFamily="34" charset="0"/>
                </a:rPr>
                <a:t>&gt;</a:t>
              </a:r>
              <a:r>
                <a:rPr lang="en-US" sz="2000" b="0" i="0" cap="none" spc="0" dirty="0" smtClean="0">
                  <a:ln w="0">
                    <a:solidFill>
                      <a:srgbClr val="C00000"/>
                    </a:solidFill>
                  </a:ln>
                  <a:solidFill>
                    <a:srgbClr val="C00000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  <a:latin typeface="Arial Narrow" panose="020B0606020202030204" pitchFamily="34" charset="0"/>
                </a:rPr>
                <a:t>0,</a:t>
              </a:r>
              <a:r>
                <a:rPr lang="ru-RU" sz="2000" b="0" i="0" cap="none" spc="0" dirty="0" smtClean="0">
                  <a:ln w="0">
                    <a:solidFill>
                      <a:srgbClr val="C00000"/>
                    </a:solidFill>
                  </a:ln>
                  <a:solidFill>
                    <a:srgbClr val="C00000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  <a:latin typeface="Arial Narrow" panose="020B0606020202030204" pitchFamily="34" charset="0"/>
                </a:rPr>
                <a:t>6</a:t>
              </a:r>
              <a:r>
                <a:rPr lang="en-US" sz="2000" b="0" i="0" cap="none" spc="0" dirty="0" smtClean="0">
                  <a:ln w="0">
                    <a:solidFill>
                      <a:srgbClr val="C00000"/>
                    </a:solidFill>
                  </a:ln>
                  <a:solidFill>
                    <a:srgbClr val="C00000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  <a:latin typeface="Arial Narrow" panose="020B0606020202030204" pitchFamily="34" charset="0"/>
                </a:rPr>
                <a:t>% </a:t>
              </a:r>
              <a:r>
                <a:rPr lang="ru-RU" sz="2000" b="0" i="0" cap="none" spc="0" dirty="0" smtClean="0">
                  <a:ln w="0">
                    <a:solidFill>
                      <a:srgbClr val="C00000"/>
                    </a:solidFill>
                  </a:ln>
                  <a:solidFill>
                    <a:srgbClr val="C00000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  <a:latin typeface="Arial Narrow" panose="020B0606020202030204" pitchFamily="34" charset="0"/>
                </a:rPr>
                <a:t>брака</a:t>
              </a:r>
              <a:endParaRPr lang="ru-RU" sz="2000" b="0" i="0" cap="none" spc="0" dirty="0">
                <a:ln w="0">
                  <a:solidFill>
                    <a:srgbClr val="C00000"/>
                  </a:solidFill>
                </a:ln>
                <a:solidFill>
                  <a:srgbClr val="C0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 Narrow" panose="020B0606020202030204" pitchFamily="34" charset="0"/>
              </a:endParaRPr>
            </a:p>
          </p:txBody>
        </p:sp>
      </p:grpSp>
      <p:pic>
        <p:nvPicPr>
          <p:cNvPr id="45" name="Рисунок 4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flipH="1">
            <a:off x="-393" y="4772261"/>
            <a:ext cx="1719611" cy="2052210"/>
          </a:xfrm>
          <a:prstGeom prst="rect">
            <a:avLst/>
          </a:prstGeom>
        </p:spPr>
      </p:pic>
      <p:grpSp>
        <p:nvGrpSpPr>
          <p:cNvPr id="9" name="Группа 8"/>
          <p:cNvGrpSpPr/>
          <p:nvPr/>
        </p:nvGrpSpPr>
        <p:grpSpPr>
          <a:xfrm>
            <a:off x="1719218" y="973719"/>
            <a:ext cx="2667814" cy="2355190"/>
            <a:chOff x="1647496" y="1030814"/>
            <a:chExt cx="2839560" cy="2372533"/>
          </a:xfrm>
        </p:grpSpPr>
        <p:sp>
          <p:nvSpPr>
            <p:cNvPr id="22" name="Шестиугольник 21"/>
            <p:cNvSpPr/>
            <p:nvPr/>
          </p:nvSpPr>
          <p:spPr>
            <a:xfrm>
              <a:off x="2324420" y="1030814"/>
              <a:ext cx="2162636" cy="1852254"/>
            </a:xfrm>
            <a:prstGeom prst="hexagon">
              <a:avLst/>
            </a:prstGeom>
            <a:solidFill>
              <a:schemeClr val="bg1">
                <a:lumMod val="85000"/>
              </a:schemeClr>
            </a:solidFill>
            <a:ln w="149225">
              <a:solidFill>
                <a:schemeClr val="bg2">
                  <a:lumMod val="50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endParaRPr lang="ru-RU" sz="1600" dirty="0" smtClean="0"/>
            </a:p>
            <a:p>
              <a:pPr algn="ctr"/>
              <a:endParaRPr lang="ru-RU" sz="2000" b="1" dirty="0" smtClean="0">
                <a:solidFill>
                  <a:schemeClr val="bg2">
                    <a:lumMod val="25000"/>
                  </a:schemeClr>
                </a:solidFill>
              </a:endParaRPr>
            </a:p>
            <a:p>
              <a:pPr algn="ctr"/>
              <a:r>
                <a:rPr lang="ru-RU" sz="2000" b="1" dirty="0" smtClean="0">
                  <a:solidFill>
                    <a:schemeClr val="bg2">
                      <a:lumMod val="25000"/>
                    </a:schemeClr>
                  </a:solidFill>
                </a:rPr>
                <a:t>ОТЛИЧНОЕ КАЧЕСТВО</a:t>
              </a:r>
              <a:endParaRPr lang="ru-RU" sz="2000" b="1" dirty="0">
                <a:solidFill>
                  <a:schemeClr val="bg2">
                    <a:lumMod val="25000"/>
                  </a:schemeClr>
                </a:solidFill>
              </a:endParaRPr>
            </a:p>
          </p:txBody>
        </p:sp>
        <p:sp>
          <p:nvSpPr>
            <p:cNvPr id="33" name="Прямоугольник 32"/>
            <p:cNvSpPr/>
            <p:nvPr/>
          </p:nvSpPr>
          <p:spPr>
            <a:xfrm>
              <a:off x="1647496" y="2946148"/>
              <a:ext cx="2019301" cy="457199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noAutofit/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2000" b="0" i="0" cap="none" spc="0" dirty="0" smtClean="0">
                  <a:ln w="0">
                    <a:solidFill>
                      <a:schemeClr val="bg1"/>
                    </a:solidFill>
                  </a:ln>
                  <a:solidFill>
                    <a:schemeClr val="bg1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  <a:latin typeface="Arial Narrow" panose="020B0606020202030204" pitchFamily="34" charset="0"/>
                </a:rPr>
                <a:t>≤ 0,</a:t>
              </a:r>
              <a:r>
                <a:rPr lang="ru-RU" sz="2000" b="0" i="0" cap="none" spc="0" dirty="0" smtClean="0">
                  <a:ln w="0">
                    <a:solidFill>
                      <a:schemeClr val="bg1"/>
                    </a:solidFill>
                  </a:ln>
                  <a:solidFill>
                    <a:schemeClr val="bg1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  <a:latin typeface="Arial Narrow" panose="020B0606020202030204" pitchFamily="34" charset="0"/>
                </a:rPr>
                <a:t>02</a:t>
              </a:r>
              <a:r>
                <a:rPr lang="en-US" sz="2000" b="0" i="0" cap="none" spc="0" dirty="0" smtClean="0">
                  <a:ln w="0">
                    <a:solidFill>
                      <a:schemeClr val="bg1"/>
                    </a:solidFill>
                  </a:ln>
                  <a:solidFill>
                    <a:schemeClr val="bg1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  <a:latin typeface="Arial Narrow" panose="020B0606020202030204" pitchFamily="34" charset="0"/>
                </a:rPr>
                <a:t>% </a:t>
              </a:r>
              <a:r>
                <a:rPr lang="ru-RU" sz="2000" b="0" i="0" cap="none" spc="0" dirty="0">
                  <a:ln w="0">
                    <a:solidFill>
                      <a:schemeClr val="bg1"/>
                    </a:solidFill>
                  </a:ln>
                  <a:solidFill>
                    <a:schemeClr val="bg1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  <a:latin typeface="Arial Narrow" panose="020B0606020202030204" pitchFamily="34" charset="0"/>
                </a:rPr>
                <a:t>брака</a:t>
              </a:r>
            </a:p>
          </p:txBody>
        </p:sp>
        <p:pic>
          <p:nvPicPr>
            <p:cNvPr id="2" name="Рисунок 1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2739640" y="1425186"/>
              <a:ext cx="1436979" cy="359494"/>
            </a:xfrm>
            <a:prstGeom prst="rect">
              <a:avLst/>
            </a:prstGeom>
          </p:spPr>
        </p:pic>
      </p:grpSp>
      <p:grpSp>
        <p:nvGrpSpPr>
          <p:cNvPr id="11" name="Группа 10"/>
          <p:cNvGrpSpPr/>
          <p:nvPr/>
        </p:nvGrpSpPr>
        <p:grpSpPr>
          <a:xfrm>
            <a:off x="3704326" y="1300028"/>
            <a:ext cx="2908077" cy="2633114"/>
            <a:chOff x="3784221" y="1321113"/>
            <a:chExt cx="2908077" cy="2633114"/>
          </a:xfrm>
        </p:grpSpPr>
        <p:sp>
          <p:nvSpPr>
            <p:cNvPr id="24" name="Шестиугольник 23"/>
            <p:cNvSpPr/>
            <p:nvPr/>
          </p:nvSpPr>
          <p:spPr>
            <a:xfrm>
              <a:off x="4586761" y="1321113"/>
              <a:ext cx="2105537" cy="1828080"/>
            </a:xfrm>
            <a:prstGeom prst="hexagon">
              <a:avLst/>
            </a:prstGeom>
            <a:solidFill>
              <a:schemeClr val="bg1">
                <a:lumMod val="85000"/>
              </a:schemeClr>
            </a:solidFill>
            <a:ln w="149225">
              <a:solidFill>
                <a:schemeClr val="bg2">
                  <a:lumMod val="50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endParaRPr lang="ru-RU" sz="1600" dirty="0" smtClean="0"/>
            </a:p>
            <a:p>
              <a:pPr algn="ctr"/>
              <a:endParaRPr lang="ru-RU" sz="2000" b="1" dirty="0" smtClean="0">
                <a:solidFill>
                  <a:schemeClr val="bg2">
                    <a:lumMod val="25000"/>
                  </a:schemeClr>
                </a:solidFill>
              </a:endParaRPr>
            </a:p>
            <a:p>
              <a:pPr algn="ctr"/>
              <a:r>
                <a:rPr lang="ru-RU" sz="2000" b="1" dirty="0" smtClean="0">
                  <a:solidFill>
                    <a:schemeClr val="bg2">
                      <a:lumMod val="25000"/>
                    </a:schemeClr>
                  </a:solidFill>
                </a:rPr>
                <a:t>ХОРОШЕЕ КАЧЕСТВО</a:t>
              </a:r>
              <a:endParaRPr lang="ru-RU" sz="2000" b="1" dirty="0">
                <a:solidFill>
                  <a:schemeClr val="bg2">
                    <a:lumMod val="25000"/>
                  </a:schemeClr>
                </a:solidFill>
              </a:endParaRPr>
            </a:p>
          </p:txBody>
        </p:sp>
        <p:sp>
          <p:nvSpPr>
            <p:cNvPr id="34" name="Прямоугольник 33"/>
            <p:cNvSpPr/>
            <p:nvPr/>
          </p:nvSpPr>
          <p:spPr>
            <a:xfrm>
              <a:off x="3784221" y="3497028"/>
              <a:ext cx="2019301" cy="457199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noAutofit/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2000" dirty="0">
                  <a:ln w="0">
                    <a:solidFill>
                      <a:schemeClr val="bg1"/>
                    </a:solidFill>
                  </a:ln>
                  <a:solidFill>
                    <a:schemeClr val="bg1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  <a:latin typeface="Arial Narrow" panose="020B0606020202030204" pitchFamily="34" charset="0"/>
                </a:rPr>
                <a:t>≤ 0,</a:t>
              </a:r>
              <a:r>
                <a:rPr lang="ru-RU" sz="2000" b="0" i="0" cap="none" spc="0" dirty="0" smtClean="0">
                  <a:ln w="0">
                    <a:solidFill>
                      <a:schemeClr val="bg1"/>
                    </a:solidFill>
                  </a:ln>
                  <a:solidFill>
                    <a:schemeClr val="bg1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  <a:latin typeface="Arial Narrow" panose="020B0606020202030204" pitchFamily="34" charset="0"/>
                </a:rPr>
                <a:t>14</a:t>
              </a:r>
              <a:r>
                <a:rPr lang="en-US" sz="2000" b="0" i="0" cap="none" spc="0" dirty="0" smtClean="0">
                  <a:ln w="0">
                    <a:solidFill>
                      <a:schemeClr val="bg1"/>
                    </a:solidFill>
                  </a:ln>
                  <a:solidFill>
                    <a:schemeClr val="bg1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  <a:latin typeface="Arial Narrow" panose="020B0606020202030204" pitchFamily="34" charset="0"/>
                </a:rPr>
                <a:t>% </a:t>
              </a:r>
              <a:r>
                <a:rPr lang="ru-RU" sz="2000" b="0" i="0" cap="none" spc="0" dirty="0">
                  <a:ln w="0">
                    <a:solidFill>
                      <a:schemeClr val="bg1"/>
                    </a:solidFill>
                  </a:ln>
                  <a:solidFill>
                    <a:schemeClr val="bg1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  <a:latin typeface="Arial Narrow" panose="020B0606020202030204" pitchFamily="34" charset="0"/>
                </a:rPr>
                <a:t>брака</a:t>
              </a:r>
            </a:p>
          </p:txBody>
        </p:sp>
        <p:pic>
          <p:nvPicPr>
            <p:cNvPr id="5" name="Рисунок 4"/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4860013" y="1837433"/>
              <a:ext cx="1573939" cy="361586"/>
            </a:xfrm>
            <a:prstGeom prst="rect">
              <a:avLst/>
            </a:prstGeom>
          </p:spPr>
        </p:pic>
      </p:grpSp>
      <p:grpSp>
        <p:nvGrpSpPr>
          <p:cNvPr id="12" name="Группа 11"/>
          <p:cNvGrpSpPr/>
          <p:nvPr/>
        </p:nvGrpSpPr>
        <p:grpSpPr>
          <a:xfrm>
            <a:off x="5984465" y="2004724"/>
            <a:ext cx="2741322" cy="2384403"/>
            <a:chOff x="6239083" y="2017953"/>
            <a:chExt cx="2741322" cy="2384403"/>
          </a:xfrm>
        </p:grpSpPr>
        <p:sp>
          <p:nvSpPr>
            <p:cNvPr id="26" name="Шестиугольник 25"/>
            <p:cNvSpPr/>
            <p:nvPr/>
          </p:nvSpPr>
          <p:spPr>
            <a:xfrm>
              <a:off x="6840612" y="2017953"/>
              <a:ext cx="2139793" cy="1840987"/>
            </a:xfrm>
            <a:prstGeom prst="hexagon">
              <a:avLst/>
            </a:prstGeom>
            <a:solidFill>
              <a:schemeClr val="bg1">
                <a:lumMod val="85000"/>
              </a:schemeClr>
            </a:solidFill>
            <a:ln w="149225">
              <a:solidFill>
                <a:schemeClr val="bg2">
                  <a:lumMod val="50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endParaRPr lang="ru-RU" sz="1600" dirty="0" smtClean="0"/>
            </a:p>
            <a:p>
              <a:pPr algn="ctr"/>
              <a:endParaRPr lang="ru-RU" sz="2000" b="1" dirty="0" smtClean="0">
                <a:solidFill>
                  <a:schemeClr val="bg2">
                    <a:lumMod val="25000"/>
                  </a:schemeClr>
                </a:solidFill>
              </a:endParaRPr>
            </a:p>
            <a:p>
              <a:pPr algn="ctr"/>
              <a:r>
                <a:rPr lang="ru-RU" sz="2000" b="1" dirty="0" smtClean="0">
                  <a:solidFill>
                    <a:schemeClr val="bg2">
                      <a:lumMod val="25000"/>
                    </a:schemeClr>
                  </a:solidFill>
                </a:rPr>
                <a:t>Удовлетворительное качество</a:t>
              </a:r>
              <a:endParaRPr lang="ru-RU" sz="2000" b="1" dirty="0">
                <a:solidFill>
                  <a:schemeClr val="bg2">
                    <a:lumMod val="25000"/>
                  </a:schemeClr>
                </a:solidFill>
              </a:endParaRPr>
            </a:p>
          </p:txBody>
        </p:sp>
        <p:sp>
          <p:nvSpPr>
            <p:cNvPr id="35" name="Прямоугольник 34"/>
            <p:cNvSpPr/>
            <p:nvPr/>
          </p:nvSpPr>
          <p:spPr>
            <a:xfrm>
              <a:off x="6239083" y="3945157"/>
              <a:ext cx="2019301" cy="457199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noAutofit/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2000" dirty="0">
                  <a:ln w="0">
                    <a:solidFill>
                      <a:schemeClr val="bg1"/>
                    </a:solidFill>
                  </a:ln>
                  <a:solidFill>
                    <a:schemeClr val="bg1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  <a:latin typeface="Arial Narrow" panose="020B0606020202030204" pitchFamily="34" charset="0"/>
                </a:rPr>
                <a:t>≤ 0,</a:t>
              </a:r>
              <a:r>
                <a:rPr lang="ru-RU" sz="2000" b="0" i="0" cap="none" spc="0" dirty="0" smtClean="0">
                  <a:ln w="0">
                    <a:solidFill>
                      <a:schemeClr val="bg1"/>
                    </a:solidFill>
                  </a:ln>
                  <a:solidFill>
                    <a:schemeClr val="bg1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  <a:latin typeface="Arial Narrow" panose="020B0606020202030204" pitchFamily="34" charset="0"/>
                </a:rPr>
                <a:t>6</a:t>
              </a:r>
              <a:r>
                <a:rPr lang="en-US" sz="2000" b="0" i="0" cap="none" spc="0" dirty="0" smtClean="0">
                  <a:ln w="0">
                    <a:solidFill>
                      <a:schemeClr val="bg1"/>
                    </a:solidFill>
                  </a:ln>
                  <a:solidFill>
                    <a:schemeClr val="bg1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  <a:latin typeface="Arial Narrow" panose="020B0606020202030204" pitchFamily="34" charset="0"/>
                </a:rPr>
                <a:t>% </a:t>
              </a:r>
              <a:r>
                <a:rPr lang="ru-RU" sz="2000" b="0" i="0" cap="none" spc="0" dirty="0">
                  <a:ln w="0">
                    <a:solidFill>
                      <a:schemeClr val="bg1"/>
                    </a:solidFill>
                  </a:ln>
                  <a:solidFill>
                    <a:schemeClr val="bg1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  <a:latin typeface="Arial Narrow" panose="020B0606020202030204" pitchFamily="34" charset="0"/>
                </a:rPr>
                <a:t>брака</a:t>
              </a:r>
            </a:p>
          </p:txBody>
        </p:sp>
        <p:pic>
          <p:nvPicPr>
            <p:cNvPr id="7" name="Рисунок 6"/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7198335" y="2437105"/>
              <a:ext cx="1436278" cy="341513"/>
            </a:xfrm>
            <a:prstGeom prst="rect">
              <a:avLst/>
            </a:prstGeom>
          </p:spPr>
        </p:pic>
      </p:grpSp>
      <p:sp>
        <p:nvSpPr>
          <p:cNvPr id="42" name="Text Box 5"/>
          <p:cNvSpPr txBox="1">
            <a:spLocks noChangeArrowheads="1"/>
          </p:cNvSpPr>
          <p:nvPr/>
        </p:nvSpPr>
        <p:spPr bwMode="auto">
          <a:xfrm>
            <a:off x="1341221" y="6358959"/>
            <a:ext cx="7434672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PragmaticaCTT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PragmaticaCTT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PragmaticaCTT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PragmaticaCTT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PragmaticaCTT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ragmaticaCTT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ragmaticaCTT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ragmaticaCTT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ragmaticaCTT" pitchFamily="34" charset="0"/>
              </a:defRPr>
            </a:lvl9pPr>
          </a:lstStyle>
          <a:p>
            <a:pPr algn="ctr" eaLnBrk="1" hangingPunct="1">
              <a:buClr>
                <a:srgbClr val="008080"/>
              </a:buClr>
            </a:pPr>
            <a:r>
              <a:rPr lang="ru-RU" sz="1400" dirty="0" smtClean="0">
                <a:solidFill>
                  <a:schemeClr val="accent1">
                    <a:lumMod val="50000"/>
                  </a:schemeClr>
                </a:solidFill>
                <a:latin typeface="Arial Black" pitchFamily="34" charset="0"/>
              </a:rPr>
              <a:t>Требования </a:t>
            </a:r>
            <a:r>
              <a:rPr lang="ru-RU" sz="1400" dirty="0">
                <a:solidFill>
                  <a:schemeClr val="accent1">
                    <a:lumMod val="50000"/>
                  </a:schemeClr>
                </a:solidFill>
                <a:latin typeface="Arial Black" pitchFamily="34" charset="0"/>
              </a:rPr>
              <a:t>по качеству по торговым маркам ТБМ – не ниже 4 ,5 сигм; по всем остальным продуктам – не ниже 4 сигм. </a:t>
            </a:r>
          </a:p>
        </p:txBody>
      </p:sp>
      <p:sp>
        <p:nvSpPr>
          <p:cNvPr id="43" name="Прямоугольник 42"/>
          <p:cNvSpPr/>
          <p:nvPr/>
        </p:nvSpPr>
        <p:spPr>
          <a:xfrm>
            <a:off x="-12388" y="36767"/>
            <a:ext cx="9156388" cy="438582"/>
          </a:xfrm>
          <a:prstGeom prst="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square" lIns="68580" tIns="34290" rIns="68580" bIns="34290">
            <a:spAutoFit/>
          </a:bodyPr>
          <a:lstStyle/>
          <a:p>
            <a:pPr algn="ctr"/>
            <a:r>
              <a:rPr lang="ru-RU" sz="2400" dirty="0" smtClean="0">
                <a:solidFill>
                  <a:schemeClr val="bg1"/>
                </a:solidFill>
              </a:rPr>
              <a:t>Оценка </a:t>
            </a:r>
            <a:r>
              <a:rPr lang="ru-RU" sz="2400" dirty="0">
                <a:solidFill>
                  <a:schemeClr val="bg1"/>
                </a:solidFill>
              </a:rPr>
              <a:t>по системе 6 сигм. Группы </a:t>
            </a:r>
            <a:r>
              <a:rPr lang="ru-RU" sz="2400" dirty="0" smtClean="0">
                <a:solidFill>
                  <a:schemeClr val="bg1"/>
                </a:solidFill>
              </a:rPr>
              <a:t>качества</a:t>
            </a:r>
            <a:endParaRPr lang="ru-RU" sz="2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68069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2" presetClass="entr" presetSubtype="1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500"/>
                            </p:stCondLst>
                            <p:childTnLst>
                              <p:par>
                                <p:cTn id="17" presetID="22" presetClass="entr" presetSubtype="1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0"/>
                            </p:stCondLst>
                            <p:childTnLst>
                              <p:par>
                                <p:cTn id="21" presetID="22" presetClass="entr" presetSubtype="4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5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1520" y="980728"/>
            <a:ext cx="8413396" cy="4876007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35343" y="332656"/>
            <a:ext cx="9156388" cy="438582"/>
          </a:xfrm>
          <a:prstGeom prst="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square" lIns="68580" tIns="34290" rIns="68580" bIns="34290">
            <a:spAutoFit/>
          </a:bodyPr>
          <a:lstStyle/>
          <a:p>
            <a:pPr algn="ctr"/>
            <a:r>
              <a:rPr lang="ru-RU" sz="2400" dirty="0">
                <a:solidFill>
                  <a:schemeClr val="bg1"/>
                </a:solidFill>
              </a:rPr>
              <a:t>ТБМ -</a:t>
            </a:r>
            <a:r>
              <a:rPr lang="en-US" sz="2400" dirty="0">
                <a:solidFill>
                  <a:schemeClr val="bg1"/>
                </a:solidFill>
              </a:rPr>
              <a:t> Logicon</a:t>
            </a:r>
            <a:r>
              <a:rPr lang="ru-RU" sz="2400" dirty="0">
                <a:solidFill>
                  <a:schemeClr val="bg1"/>
                </a:solidFill>
              </a:rPr>
              <a:t>. </a:t>
            </a:r>
            <a:r>
              <a:rPr lang="ru-RU" sz="2400" dirty="0" smtClean="0">
                <a:solidFill>
                  <a:schemeClr val="bg1"/>
                </a:solidFill>
              </a:rPr>
              <a:t>Оценка качества по системе 6 сигм</a:t>
            </a:r>
            <a:endParaRPr lang="ru-RU" sz="2400" dirty="0">
              <a:solidFill>
                <a:schemeClr val="bg1"/>
              </a:solidFill>
            </a:endParaRPr>
          </a:p>
        </p:txBody>
      </p:sp>
      <p:sp>
        <p:nvSpPr>
          <p:cNvPr id="5" name="Text Box 5"/>
          <p:cNvSpPr txBox="1">
            <a:spLocks noChangeArrowheads="1"/>
          </p:cNvSpPr>
          <p:nvPr/>
        </p:nvSpPr>
        <p:spPr bwMode="auto">
          <a:xfrm>
            <a:off x="35343" y="6165304"/>
            <a:ext cx="8785225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PragmaticaCTT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PragmaticaCTT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PragmaticaCTT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PragmaticaCTT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PragmaticaCTT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ragmaticaCTT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ragmaticaCTT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ragmaticaCTT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ragmaticaCTT" pitchFamily="34" charset="0"/>
              </a:defRPr>
            </a:lvl9pPr>
          </a:lstStyle>
          <a:p>
            <a:pPr algn="ctr" eaLnBrk="1" hangingPunct="1">
              <a:buClr>
                <a:srgbClr val="008080"/>
              </a:buClr>
            </a:pPr>
            <a:r>
              <a:rPr lang="ru-RU" sz="1400" dirty="0" smtClean="0">
                <a:solidFill>
                  <a:schemeClr val="accent1">
                    <a:lumMod val="50000"/>
                  </a:schemeClr>
                </a:solidFill>
                <a:latin typeface="Arial Black" pitchFamily="34" charset="0"/>
              </a:rPr>
              <a:t>Представлена оценка </a:t>
            </a:r>
            <a:r>
              <a:rPr lang="ru-RU" sz="1400" dirty="0">
                <a:solidFill>
                  <a:schemeClr val="accent1">
                    <a:lumMod val="50000"/>
                  </a:schemeClr>
                </a:solidFill>
                <a:latin typeface="Arial Black" pitchFamily="34" charset="0"/>
              </a:rPr>
              <a:t>качества </a:t>
            </a:r>
            <a:r>
              <a:rPr lang="ru-RU" sz="1400" dirty="0" smtClean="0">
                <a:solidFill>
                  <a:schemeClr val="accent1">
                    <a:lumMod val="50000"/>
                  </a:schemeClr>
                </a:solidFill>
                <a:latin typeface="Arial Black" pitchFamily="34" charset="0"/>
              </a:rPr>
              <a:t>по </a:t>
            </a:r>
            <a:r>
              <a:rPr lang="ru-RU" sz="1400" dirty="0">
                <a:solidFill>
                  <a:schemeClr val="accent1">
                    <a:lumMod val="50000"/>
                  </a:schemeClr>
                </a:solidFill>
                <a:latin typeface="Arial Black" pitchFamily="34" charset="0"/>
              </a:rPr>
              <a:t>системе «6 </a:t>
            </a:r>
            <a:r>
              <a:rPr lang="ru-RU" sz="1400" dirty="0" smtClean="0">
                <a:solidFill>
                  <a:schemeClr val="accent1">
                    <a:lumMod val="50000"/>
                  </a:schemeClr>
                </a:solidFill>
                <a:latin typeface="Arial Black" pitchFamily="34" charset="0"/>
              </a:rPr>
              <a:t>сигм» по </a:t>
            </a:r>
            <a:r>
              <a:rPr lang="ru-RU" sz="1400" smtClean="0">
                <a:solidFill>
                  <a:schemeClr val="accent1">
                    <a:lumMod val="50000"/>
                  </a:schemeClr>
                </a:solidFill>
                <a:latin typeface="Arial Black" pitchFamily="34" charset="0"/>
              </a:rPr>
              <a:t>каждому </a:t>
            </a:r>
            <a:r>
              <a:rPr lang="ru-RU" sz="1400" smtClean="0">
                <a:solidFill>
                  <a:schemeClr val="accent1">
                    <a:lumMod val="50000"/>
                  </a:schemeClr>
                </a:solidFill>
                <a:latin typeface="Arial Black" pitchFamily="34" charset="0"/>
              </a:rPr>
              <a:t>Производителю </a:t>
            </a:r>
            <a:r>
              <a:rPr lang="ru-RU" sz="1400" dirty="0" smtClean="0">
                <a:solidFill>
                  <a:schemeClr val="accent1">
                    <a:lumMod val="50000"/>
                  </a:schemeClr>
                </a:solidFill>
                <a:latin typeface="Arial Black" pitchFamily="34" charset="0"/>
              </a:rPr>
              <a:t>и по всем Производителям, с которыми работает Компания ТБМ</a:t>
            </a:r>
            <a:endParaRPr lang="ru-RU" sz="1400" dirty="0">
              <a:solidFill>
                <a:schemeClr val="accent1">
                  <a:lumMod val="50000"/>
                </a:schemeClr>
              </a:solidFill>
              <a:latin typeface="Arial Black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043851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5" name="Text Box 5"/>
          <p:cNvSpPr txBox="1">
            <a:spLocks noChangeArrowheads="1"/>
          </p:cNvSpPr>
          <p:nvPr/>
        </p:nvSpPr>
        <p:spPr bwMode="auto">
          <a:xfrm>
            <a:off x="160693" y="5589240"/>
            <a:ext cx="8785225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PragmaticaCTT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PragmaticaCTT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PragmaticaCTT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PragmaticaCTT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PragmaticaCTT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ragmaticaCTT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ragmaticaCTT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ragmaticaCTT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ragmaticaCTT" pitchFamily="34" charset="0"/>
              </a:defRPr>
            </a:lvl9pPr>
          </a:lstStyle>
          <a:p>
            <a:pPr algn="ctr" eaLnBrk="1" hangingPunct="1">
              <a:buClr>
                <a:srgbClr val="008080"/>
              </a:buClr>
            </a:pPr>
            <a:r>
              <a:rPr lang="ru-RU" sz="1600" dirty="0" smtClean="0">
                <a:solidFill>
                  <a:schemeClr val="accent1">
                    <a:lumMod val="50000"/>
                  </a:schemeClr>
                </a:solidFill>
                <a:latin typeface="Arial Black" pitchFamily="34" charset="0"/>
              </a:rPr>
              <a:t>Производителю предъявляется сводный отчет, где он может увидеть все основные параметры работы логистической системы </a:t>
            </a:r>
          </a:p>
          <a:p>
            <a:pPr algn="ctr" eaLnBrk="1" hangingPunct="1">
              <a:buClr>
                <a:srgbClr val="008080"/>
              </a:buClr>
            </a:pPr>
            <a:r>
              <a:rPr lang="ru-RU" sz="1600" dirty="0" smtClean="0">
                <a:solidFill>
                  <a:schemeClr val="accent1">
                    <a:lumMod val="50000"/>
                  </a:schemeClr>
                </a:solidFill>
                <a:latin typeface="Arial Black" pitchFamily="34" charset="0"/>
              </a:rPr>
              <a:t>и оценить качество работы</a:t>
            </a:r>
            <a:endParaRPr lang="ru-RU" sz="1600" dirty="0">
              <a:solidFill>
                <a:schemeClr val="accent1">
                  <a:lumMod val="50000"/>
                </a:schemeClr>
              </a:solidFill>
              <a:latin typeface="Arial Black" pitchFamily="34" charset="0"/>
            </a:endParaRPr>
          </a:p>
        </p:txBody>
      </p:sp>
      <p:pic>
        <p:nvPicPr>
          <p:cNvPr id="5" name="Рисунок 4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762" y="1412776"/>
            <a:ext cx="8404622" cy="2695575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Прямоугольник 5"/>
          <p:cNvSpPr/>
          <p:nvPr/>
        </p:nvSpPr>
        <p:spPr>
          <a:xfrm>
            <a:off x="-24888" y="327258"/>
            <a:ext cx="9156388" cy="438582"/>
          </a:xfrm>
          <a:prstGeom prst="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square" lIns="68580" tIns="34290" rIns="68580" bIns="34290">
            <a:spAutoFit/>
          </a:bodyPr>
          <a:lstStyle/>
          <a:p>
            <a:pPr algn="ctr"/>
            <a:r>
              <a:rPr lang="ru-RU" sz="2400" dirty="0">
                <a:solidFill>
                  <a:schemeClr val="bg1"/>
                </a:solidFill>
              </a:rPr>
              <a:t>ТБМ -</a:t>
            </a:r>
            <a:r>
              <a:rPr lang="en-US" sz="2400" dirty="0">
                <a:solidFill>
                  <a:schemeClr val="bg1"/>
                </a:solidFill>
              </a:rPr>
              <a:t> Logicon</a:t>
            </a:r>
            <a:r>
              <a:rPr lang="ru-RU" sz="2400" dirty="0">
                <a:solidFill>
                  <a:schemeClr val="bg1"/>
                </a:solidFill>
              </a:rPr>
              <a:t>. </a:t>
            </a:r>
            <a:r>
              <a:rPr lang="ru-RU" sz="2400" dirty="0" smtClean="0">
                <a:solidFill>
                  <a:schemeClr val="bg1"/>
                </a:solidFill>
              </a:rPr>
              <a:t>Основные показатели работы</a:t>
            </a:r>
            <a:endParaRPr lang="ru-RU" sz="2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88178319"/>
      </p:ext>
    </p:extLst>
  </p:cSld>
  <p:clrMapOvr>
    <a:masterClrMapping/>
  </p:clrMapOvr>
  <p:transition spd="med" advTm="8000">
    <p:spli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133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5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40" name="Picture 9" descr="clipart_of_27045_smjpg_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1556792"/>
            <a:ext cx="5418567" cy="449734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0" y="441184"/>
            <a:ext cx="9144000" cy="438582"/>
          </a:xfrm>
          <a:prstGeom prst="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square" lIns="68580" tIns="34290" rIns="68580" bIns="34290">
            <a:spAutoFit/>
          </a:bodyPr>
          <a:lstStyle/>
          <a:p>
            <a:pPr algn="ctr"/>
            <a:r>
              <a:rPr lang="ru-RU" sz="2400" dirty="0">
                <a:solidFill>
                  <a:schemeClr val="bg1"/>
                </a:solidFill>
              </a:rPr>
              <a:t>ТБМ -</a:t>
            </a:r>
            <a:r>
              <a:rPr lang="en-US" sz="2400" dirty="0">
                <a:solidFill>
                  <a:schemeClr val="bg1"/>
                </a:solidFill>
              </a:rPr>
              <a:t> Logicon</a:t>
            </a:r>
            <a:r>
              <a:rPr lang="ru-RU" sz="2400" dirty="0">
                <a:solidFill>
                  <a:schemeClr val="bg1"/>
                </a:solidFill>
              </a:rPr>
              <a:t>. ДОВЕРИЕ между партнерами</a:t>
            </a:r>
          </a:p>
        </p:txBody>
      </p:sp>
    </p:spTree>
    <p:extLst>
      <p:ext uri="{BB962C8B-B14F-4D97-AF65-F5344CB8AC3E}">
        <p14:creationId xmlns:p14="http://schemas.microsoft.com/office/powerpoint/2010/main" val="2840704795"/>
      </p:ext>
    </p:extLst>
  </p:cSld>
  <p:clrMapOvr>
    <a:masterClrMapping/>
  </p:clrMapOvr>
  <p:transition spd="med" advTm="8000">
    <p:split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3717032"/>
            <a:ext cx="3707904" cy="2664296"/>
          </a:xfrm>
          <a:prstGeom prst="rect">
            <a:avLst/>
          </a:prstGeom>
        </p:spPr>
      </p:pic>
      <p:sp>
        <p:nvSpPr>
          <p:cNvPr id="3074" name="Rectangle 5"/>
          <p:cNvSpPr>
            <a:spLocks noChangeArrowheads="1"/>
          </p:cNvSpPr>
          <p:nvPr/>
        </p:nvSpPr>
        <p:spPr bwMode="auto">
          <a:xfrm>
            <a:off x="0" y="980728"/>
            <a:ext cx="9144000" cy="11520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eaLnBrk="0" hangingPunct="0"/>
            <a:r>
              <a:rPr lang="ru-RU" sz="2400" b="1" dirty="0">
                <a:solidFill>
                  <a:schemeClr val="accent1">
                    <a:lumMod val="50000"/>
                  </a:schemeClr>
                </a:solidFill>
                <a:latin typeface="Arial" charset="0"/>
              </a:rPr>
              <a:t>Цель:</a:t>
            </a:r>
            <a:r>
              <a:rPr lang="ru-RU" sz="2200" dirty="0">
                <a:solidFill>
                  <a:schemeClr val="accent1">
                    <a:lumMod val="50000"/>
                  </a:schemeClr>
                </a:solidFill>
                <a:latin typeface="Arial" charset="0"/>
              </a:rPr>
              <a:t> </a:t>
            </a:r>
            <a:endParaRPr lang="ru-RU" sz="2200" dirty="0" smtClean="0">
              <a:solidFill>
                <a:schemeClr val="accent1">
                  <a:lumMod val="50000"/>
                </a:schemeClr>
              </a:solidFill>
              <a:latin typeface="Arial" charset="0"/>
            </a:endParaRPr>
          </a:p>
          <a:p>
            <a:pPr eaLnBrk="0" hangingPunct="0"/>
            <a:r>
              <a:rPr lang="ru-RU" sz="2000" b="1" dirty="0" smtClean="0">
                <a:solidFill>
                  <a:schemeClr val="accent1">
                    <a:lumMod val="50000"/>
                  </a:schemeClr>
                </a:solidFill>
                <a:latin typeface="Arial" charset="0"/>
              </a:rPr>
              <a:t>Совершенствование взаимодействия с Производителями </a:t>
            </a:r>
            <a:r>
              <a:rPr lang="ru-RU" sz="2000" b="1" dirty="0">
                <a:solidFill>
                  <a:schemeClr val="accent1">
                    <a:lumMod val="50000"/>
                  </a:schemeClr>
                </a:solidFill>
                <a:latin typeface="Arial" charset="0"/>
              </a:rPr>
              <a:t/>
            </a:r>
            <a:br>
              <a:rPr lang="ru-RU" sz="2000" b="1" dirty="0">
                <a:solidFill>
                  <a:schemeClr val="accent1">
                    <a:lumMod val="50000"/>
                  </a:schemeClr>
                </a:solidFill>
                <a:latin typeface="Arial" charset="0"/>
              </a:rPr>
            </a:br>
            <a:r>
              <a:rPr lang="ru-RU" sz="2000" b="1" dirty="0">
                <a:solidFill>
                  <a:schemeClr val="accent1">
                    <a:lumMod val="50000"/>
                  </a:schemeClr>
                </a:solidFill>
                <a:latin typeface="Arial" charset="0"/>
              </a:rPr>
              <a:t>для организации </a:t>
            </a:r>
            <a:r>
              <a:rPr lang="ru-RU" sz="2000" b="1" dirty="0" smtClean="0">
                <a:solidFill>
                  <a:schemeClr val="accent1">
                    <a:lumMod val="50000"/>
                  </a:schemeClr>
                </a:solidFill>
                <a:latin typeface="Arial" charset="0"/>
              </a:rPr>
              <a:t>бережливого </a:t>
            </a:r>
            <a:r>
              <a:rPr lang="ru-RU" sz="2000" b="1" dirty="0">
                <a:solidFill>
                  <a:schemeClr val="accent1">
                    <a:lumMod val="50000"/>
                  </a:schemeClr>
                </a:solidFill>
                <a:latin typeface="Arial" charset="0"/>
              </a:rPr>
              <a:t>обеспечения </a:t>
            </a:r>
            <a:r>
              <a:rPr lang="ru-RU" sz="2000" b="1" dirty="0" smtClean="0">
                <a:solidFill>
                  <a:schemeClr val="accent1">
                    <a:lumMod val="50000"/>
                  </a:schemeClr>
                </a:solidFill>
                <a:latin typeface="Arial" charset="0"/>
              </a:rPr>
              <a:t>Клиентов Компании ТБМ</a:t>
            </a:r>
            <a:endParaRPr lang="ru-RU" sz="2000" b="1" dirty="0">
              <a:solidFill>
                <a:schemeClr val="accent1">
                  <a:lumMod val="50000"/>
                </a:schemeClr>
              </a:solidFill>
              <a:latin typeface="Arial" charset="0"/>
            </a:endParaRPr>
          </a:p>
        </p:txBody>
      </p:sp>
      <p:sp>
        <p:nvSpPr>
          <p:cNvPr id="3075" name="Text Box 6"/>
          <p:cNvSpPr txBox="1">
            <a:spLocks noChangeArrowheads="1"/>
          </p:cNvSpPr>
          <p:nvPr/>
        </p:nvSpPr>
        <p:spPr bwMode="auto">
          <a:xfrm>
            <a:off x="971600" y="2347873"/>
            <a:ext cx="7973912" cy="43704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PragmaticaCTT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PragmaticaCTT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PragmaticaCTT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PragmaticaCTT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PragmaticaCTT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ragmaticaCTT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ragmaticaCTT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ragmaticaCTT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ragmaticaCTT" pitchFamily="34" charset="0"/>
              </a:defRPr>
            </a:lvl9pPr>
          </a:lstStyle>
          <a:p>
            <a:pPr algn="r" eaLnBrk="1" hangingPunct="1">
              <a:lnSpc>
                <a:spcPct val="150000"/>
              </a:lnSpc>
              <a:spcBef>
                <a:spcPts val="0"/>
              </a:spcBef>
            </a:pPr>
            <a:r>
              <a:rPr lang="ru-RU" sz="2800" b="1" dirty="0" smtClean="0">
                <a:solidFill>
                  <a:schemeClr val="bg1">
                    <a:lumMod val="50000"/>
                  </a:schemeClr>
                </a:solidFill>
                <a:latin typeface="Arial" charset="0"/>
              </a:rPr>
              <a:t>Задачи:</a:t>
            </a:r>
            <a:endParaRPr lang="ru-RU" sz="2800" b="1" dirty="0">
              <a:solidFill>
                <a:schemeClr val="bg1">
                  <a:lumMod val="50000"/>
                </a:schemeClr>
              </a:solidFill>
              <a:latin typeface="Arial" charset="0"/>
            </a:endParaRPr>
          </a:p>
          <a:p>
            <a:pPr algn="r" eaLnBrk="1" hangingPunct="1">
              <a:buClr>
                <a:srgbClr val="008080"/>
              </a:buClr>
              <a:buFont typeface="Wingdings" pitchFamily="2" charset="2"/>
              <a:buChar char="ü"/>
            </a:pPr>
            <a:r>
              <a:rPr lang="ru-RU" sz="2000" dirty="0" smtClean="0">
                <a:solidFill>
                  <a:schemeClr val="tx2"/>
                </a:solidFill>
                <a:latin typeface="Arial" charset="0"/>
              </a:rPr>
              <a:t>  </a:t>
            </a:r>
            <a:r>
              <a:rPr lang="ru-RU" dirty="0" smtClean="0">
                <a:solidFill>
                  <a:schemeClr val="tx2"/>
                </a:solidFill>
                <a:latin typeface="Arial" charset="0"/>
              </a:rPr>
              <a:t>Повышение прозрачности  и надежности системы товародвижения</a:t>
            </a:r>
          </a:p>
          <a:p>
            <a:pPr algn="r" eaLnBrk="1" hangingPunct="1">
              <a:buClr>
                <a:srgbClr val="008080"/>
              </a:buClr>
            </a:pPr>
            <a:endParaRPr lang="ru-RU" dirty="0" smtClean="0">
              <a:solidFill>
                <a:schemeClr val="tx2"/>
              </a:solidFill>
              <a:latin typeface="Arial" charset="0"/>
            </a:endParaRPr>
          </a:p>
          <a:p>
            <a:pPr algn="r" eaLnBrk="1" hangingPunct="1">
              <a:buClr>
                <a:srgbClr val="008080"/>
              </a:buClr>
              <a:buFont typeface="Wingdings" pitchFamily="2" charset="2"/>
              <a:buChar char="ü"/>
            </a:pPr>
            <a:r>
              <a:rPr lang="ru-RU" dirty="0" smtClean="0">
                <a:solidFill>
                  <a:schemeClr val="tx2"/>
                </a:solidFill>
                <a:latin typeface="Arial" charset="0"/>
              </a:rPr>
              <a:t>  Сокращение сроков поставок</a:t>
            </a:r>
          </a:p>
          <a:p>
            <a:pPr algn="r" eaLnBrk="1" hangingPunct="1">
              <a:buClr>
                <a:srgbClr val="008080"/>
              </a:buClr>
              <a:buFont typeface="Wingdings" pitchFamily="2" charset="2"/>
              <a:buChar char="ü"/>
            </a:pPr>
            <a:endParaRPr lang="ru-RU" dirty="0" smtClean="0">
              <a:solidFill>
                <a:schemeClr val="tx2"/>
              </a:solidFill>
              <a:latin typeface="Arial" charset="0"/>
            </a:endParaRPr>
          </a:p>
          <a:p>
            <a:pPr algn="r" eaLnBrk="1" hangingPunct="1">
              <a:buClr>
                <a:srgbClr val="008080"/>
              </a:buClr>
              <a:buFont typeface="Wingdings" pitchFamily="2" charset="2"/>
              <a:buChar char="ü"/>
            </a:pPr>
            <a:r>
              <a:rPr lang="ru-RU" dirty="0" smtClean="0">
                <a:solidFill>
                  <a:schemeClr val="tx2"/>
                </a:solidFill>
                <a:latin typeface="Arial" charset="0"/>
              </a:rPr>
              <a:t>  Повышение уровня сервиса для Клиентов</a:t>
            </a:r>
          </a:p>
          <a:p>
            <a:pPr algn="r" eaLnBrk="1" hangingPunct="1">
              <a:buClr>
                <a:srgbClr val="008080"/>
              </a:buClr>
            </a:pPr>
            <a:endParaRPr lang="ru-RU" dirty="0">
              <a:solidFill>
                <a:schemeClr val="tx2"/>
              </a:solidFill>
              <a:latin typeface="Arial" charset="0"/>
            </a:endParaRPr>
          </a:p>
          <a:p>
            <a:pPr marL="285750" indent="-285750" algn="r" eaLnBrk="1" hangingPunct="1">
              <a:buClr>
                <a:srgbClr val="008080"/>
              </a:buClr>
              <a:buFont typeface="Wingdings" pitchFamily="2" charset="2"/>
              <a:buChar char="ü"/>
            </a:pPr>
            <a:r>
              <a:rPr lang="ru-RU" dirty="0" smtClean="0">
                <a:solidFill>
                  <a:schemeClr val="tx2"/>
                </a:solidFill>
                <a:latin typeface="Arial" charset="0"/>
              </a:rPr>
              <a:t>  </a:t>
            </a:r>
            <a:r>
              <a:rPr lang="ru-RU" dirty="0">
                <a:solidFill>
                  <a:schemeClr val="tx2"/>
                </a:solidFill>
                <a:latin typeface="Arial" charset="0"/>
              </a:rPr>
              <a:t>Содействие </a:t>
            </a:r>
            <a:r>
              <a:rPr lang="ru-RU" dirty="0" smtClean="0">
                <a:solidFill>
                  <a:schemeClr val="tx2"/>
                </a:solidFill>
                <a:latin typeface="Arial" charset="0"/>
              </a:rPr>
              <a:t>выравниванию производственных </a:t>
            </a:r>
          </a:p>
          <a:p>
            <a:pPr algn="r" eaLnBrk="1" hangingPunct="1">
              <a:buClr>
                <a:srgbClr val="008080"/>
              </a:buClr>
            </a:pPr>
            <a:r>
              <a:rPr lang="ru-RU" dirty="0" smtClean="0">
                <a:solidFill>
                  <a:schemeClr val="tx2"/>
                </a:solidFill>
                <a:latin typeface="Arial" charset="0"/>
              </a:rPr>
              <a:t>процессов Производителей и ТБМ</a:t>
            </a:r>
            <a:endParaRPr lang="ru-RU" dirty="0">
              <a:solidFill>
                <a:schemeClr val="tx2"/>
              </a:solidFill>
              <a:latin typeface="Arial" charset="0"/>
            </a:endParaRPr>
          </a:p>
          <a:p>
            <a:pPr marL="285750" indent="-285750" algn="r" eaLnBrk="1" hangingPunct="1">
              <a:buClr>
                <a:srgbClr val="008080"/>
              </a:buClr>
              <a:buFont typeface="Wingdings" pitchFamily="2" charset="2"/>
              <a:buChar char="ü"/>
            </a:pPr>
            <a:endParaRPr lang="ru-RU" dirty="0">
              <a:solidFill>
                <a:schemeClr val="tx2"/>
              </a:solidFill>
              <a:latin typeface="Arial" charset="0"/>
            </a:endParaRPr>
          </a:p>
          <a:p>
            <a:pPr marL="285750" indent="-285750" algn="r" eaLnBrk="1" hangingPunct="1">
              <a:buClr>
                <a:srgbClr val="008080"/>
              </a:buClr>
              <a:buFont typeface="Wingdings" pitchFamily="2" charset="2"/>
              <a:buChar char="ü"/>
            </a:pPr>
            <a:r>
              <a:rPr lang="ru-RU" dirty="0">
                <a:solidFill>
                  <a:schemeClr val="tx2"/>
                </a:solidFill>
                <a:latin typeface="Arial" charset="0"/>
              </a:rPr>
              <a:t> Сокращение затрат</a:t>
            </a:r>
          </a:p>
          <a:p>
            <a:pPr marL="285750" indent="-285750" algn="r" eaLnBrk="1" hangingPunct="1">
              <a:buClr>
                <a:srgbClr val="008080"/>
              </a:buClr>
              <a:buFont typeface="Wingdings" pitchFamily="2" charset="2"/>
              <a:buChar char="ü"/>
            </a:pPr>
            <a:endParaRPr lang="ru-RU" dirty="0">
              <a:solidFill>
                <a:schemeClr val="tx2"/>
              </a:solidFill>
              <a:latin typeface="Arial" charset="0"/>
            </a:endParaRPr>
          </a:p>
          <a:p>
            <a:pPr marL="285750" indent="-285750" algn="r" eaLnBrk="1" hangingPunct="1">
              <a:buClr>
                <a:srgbClr val="008080"/>
              </a:buClr>
              <a:buFont typeface="Wingdings" pitchFamily="2" charset="2"/>
              <a:buChar char="ü"/>
            </a:pPr>
            <a:r>
              <a:rPr lang="ru-RU" dirty="0">
                <a:solidFill>
                  <a:schemeClr val="tx2"/>
                </a:solidFill>
                <a:latin typeface="Arial" charset="0"/>
              </a:rPr>
              <a:t>Укрепление сотрудничества </a:t>
            </a:r>
          </a:p>
          <a:p>
            <a:pPr algn="r" eaLnBrk="1" hangingPunct="1">
              <a:buClr>
                <a:srgbClr val="008080"/>
              </a:buClr>
            </a:pPr>
            <a:r>
              <a:rPr lang="ru-RU" dirty="0">
                <a:solidFill>
                  <a:schemeClr val="tx2"/>
                </a:solidFill>
                <a:latin typeface="Arial" charset="0"/>
              </a:rPr>
              <a:t>между </a:t>
            </a:r>
            <a:r>
              <a:rPr lang="ru-RU" dirty="0" smtClean="0">
                <a:solidFill>
                  <a:schemeClr val="tx2"/>
                </a:solidFill>
                <a:latin typeface="Arial" charset="0"/>
              </a:rPr>
              <a:t>ТБМ, Производителем и Клиентом</a:t>
            </a:r>
            <a:endParaRPr lang="ru-RU" dirty="0">
              <a:solidFill>
                <a:schemeClr val="tx2"/>
              </a:solidFill>
              <a:latin typeface="Arial" charset="0"/>
            </a:endParaRPr>
          </a:p>
        </p:txBody>
      </p:sp>
      <p:sp>
        <p:nvSpPr>
          <p:cNvPr id="3077" name="Text Box 8"/>
          <p:cNvSpPr txBox="1">
            <a:spLocks noChangeArrowheads="1"/>
          </p:cNvSpPr>
          <p:nvPr/>
        </p:nvSpPr>
        <p:spPr bwMode="auto">
          <a:xfrm>
            <a:off x="971600" y="211192"/>
            <a:ext cx="6769100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PragmaticaCTT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PragmaticaCTT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PragmaticaCTT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PragmaticaCTT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PragmaticaCTT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ragmaticaCTT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ragmaticaCTT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ragmaticaCTT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ragmaticaCTT" pitchFamily="34" charset="0"/>
              </a:defRPr>
            </a:lvl9pPr>
          </a:lstStyle>
          <a:p>
            <a:pPr algn="ctr" eaLnBrk="1" hangingPunct="1">
              <a:defRPr/>
            </a:pPr>
            <a:r>
              <a:rPr lang="ru-RU" sz="4000" dirty="0" smtClean="0">
                <a:solidFill>
                  <a:schemeClr val="accent1">
                    <a:lumMod val="50000"/>
                  </a:schemeClr>
                </a:solidFill>
                <a:latin typeface="Arial Black" pitchFamily="34" charset="0"/>
                <a:ea typeface="+mj-ea"/>
                <a:cs typeface="+mj-cs"/>
              </a:rPr>
              <a:t>ТБМ-</a:t>
            </a:r>
            <a:r>
              <a:rPr lang="en-US" sz="4000" dirty="0" smtClean="0">
                <a:solidFill>
                  <a:schemeClr val="accent1">
                    <a:lumMod val="50000"/>
                  </a:schemeClr>
                </a:solidFill>
                <a:latin typeface="Arial Black" pitchFamily="34" charset="0"/>
                <a:ea typeface="+mj-ea"/>
                <a:cs typeface="+mj-cs"/>
              </a:rPr>
              <a:t>Logicon</a:t>
            </a:r>
            <a:endParaRPr lang="ru-RU" sz="4000" dirty="0">
              <a:solidFill>
                <a:schemeClr val="accent1">
                  <a:lumMod val="50000"/>
                </a:schemeClr>
              </a:solidFill>
              <a:latin typeface="Arial Black" pitchFamily="34" charset="0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2389139493"/>
      </p:ext>
    </p:extLst>
  </p:cSld>
  <p:clrMapOvr>
    <a:masterClrMapping/>
  </p:clrMapOvr>
  <p:transition spd="med" advTm="8000">
    <p:split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AutoShape 22"/>
          <p:cNvSpPr>
            <a:spLocks noChangeArrowheads="1"/>
          </p:cNvSpPr>
          <p:nvPr/>
        </p:nvSpPr>
        <p:spPr bwMode="gray">
          <a:xfrm>
            <a:off x="857250" y="1940631"/>
            <a:ext cx="2875360" cy="2875360"/>
          </a:xfrm>
          <a:custGeom>
            <a:avLst/>
            <a:gdLst>
              <a:gd name="G0" fmla="+- 1914 0 0"/>
              <a:gd name="G1" fmla="+- 21600 0 1914"/>
              <a:gd name="G2" fmla="+- 21600 0 1914"/>
              <a:gd name="G3" fmla="*/ G0 2929 10000"/>
              <a:gd name="G4" fmla="+- 21600 0 G3"/>
              <a:gd name="G5" fmla="+- 21600 0 G3"/>
              <a:gd name="T0" fmla="*/ 10800 w 21600"/>
              <a:gd name="T1" fmla="*/ 0 h 21600"/>
              <a:gd name="T2" fmla="*/ 3163 w 21600"/>
              <a:gd name="T3" fmla="*/ 3163 h 21600"/>
              <a:gd name="T4" fmla="*/ 0 w 21600"/>
              <a:gd name="T5" fmla="*/ 10800 h 21600"/>
              <a:gd name="T6" fmla="*/ 3163 w 21600"/>
              <a:gd name="T7" fmla="*/ 18437 h 21600"/>
              <a:gd name="T8" fmla="*/ 10800 w 21600"/>
              <a:gd name="T9" fmla="*/ 21600 h 21600"/>
              <a:gd name="T10" fmla="*/ 18437 w 21600"/>
              <a:gd name="T11" fmla="*/ 18437 h 21600"/>
              <a:gd name="T12" fmla="*/ 21600 w 21600"/>
              <a:gd name="T13" fmla="*/ 10800 h 21600"/>
              <a:gd name="T14" fmla="*/ 18437 w 21600"/>
              <a:gd name="T15" fmla="*/ 3163 h 21600"/>
              <a:gd name="T16" fmla="*/ 3163 w 21600"/>
              <a:gd name="T17" fmla="*/ 3163 h 21600"/>
              <a:gd name="T18" fmla="*/ 18437 w 21600"/>
              <a:gd name="T19" fmla="*/ 18437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>
                <a:moveTo>
                  <a:pt x="0" y="10800"/>
                </a:moveTo>
                <a:cubicBezTo>
                  <a:pt x="0" y="4835"/>
                  <a:pt x="4835" y="0"/>
                  <a:pt x="10800" y="0"/>
                </a:cubicBezTo>
                <a:cubicBezTo>
                  <a:pt x="16765" y="0"/>
                  <a:pt x="21600" y="4835"/>
                  <a:pt x="21600" y="10800"/>
                </a:cubicBezTo>
                <a:cubicBezTo>
                  <a:pt x="21600" y="16765"/>
                  <a:pt x="16765" y="21600"/>
                  <a:pt x="10800" y="21600"/>
                </a:cubicBezTo>
                <a:cubicBezTo>
                  <a:pt x="4835" y="21600"/>
                  <a:pt x="0" y="16765"/>
                  <a:pt x="0" y="10800"/>
                </a:cubicBezTo>
                <a:close/>
                <a:moveTo>
                  <a:pt x="1914" y="10800"/>
                </a:moveTo>
                <a:cubicBezTo>
                  <a:pt x="1914" y="15708"/>
                  <a:pt x="5892" y="19686"/>
                  <a:pt x="10800" y="19686"/>
                </a:cubicBezTo>
                <a:cubicBezTo>
                  <a:pt x="15708" y="19686"/>
                  <a:pt x="19686" y="15708"/>
                  <a:pt x="19686" y="10800"/>
                </a:cubicBezTo>
                <a:cubicBezTo>
                  <a:pt x="19686" y="5892"/>
                  <a:pt x="15708" y="1914"/>
                  <a:pt x="10800" y="1914"/>
                </a:cubicBezTo>
                <a:cubicBezTo>
                  <a:pt x="5892" y="1914"/>
                  <a:pt x="1914" y="5892"/>
                  <a:pt x="1914" y="10800"/>
                </a:cubicBezTo>
                <a:close/>
              </a:path>
            </a:pathLst>
          </a:custGeom>
          <a:gradFill rotWithShape="1">
            <a:gsLst>
              <a:gs pos="0">
                <a:schemeClr val="accent1">
                  <a:lumMod val="40000"/>
                  <a:lumOff val="60000"/>
                </a:schemeClr>
              </a:gs>
              <a:gs pos="100000">
                <a:schemeClr val="accent1">
                  <a:lumMod val="75000"/>
                </a:schemeClr>
              </a:gs>
            </a:gsLst>
            <a:lin ang="0" scaled="1"/>
          </a:gradFill>
          <a:ln>
            <a:noFill/>
          </a:ln>
          <a:effectLst/>
          <a:extLst/>
        </p:spPr>
        <p:txBody>
          <a:bodyPr wrap="none" anchor="ctr"/>
          <a:lstStyle/>
          <a:p>
            <a:pPr>
              <a:defRPr/>
            </a:pPr>
            <a:endParaRPr lang="ru-RU">
              <a:solidFill>
                <a:srgbClr val="2B166E"/>
              </a:solidFill>
              <a:latin typeface="Arial" charset="0"/>
            </a:endParaRPr>
          </a:p>
        </p:txBody>
      </p:sp>
      <p:sp>
        <p:nvSpPr>
          <p:cNvPr id="6" name="Oval 23"/>
          <p:cNvSpPr>
            <a:spLocks noChangeArrowheads="1"/>
          </p:cNvSpPr>
          <p:nvPr/>
        </p:nvSpPr>
        <p:spPr bwMode="gray">
          <a:xfrm>
            <a:off x="1094780" y="2130040"/>
            <a:ext cx="2400300" cy="2400300"/>
          </a:xfrm>
          <a:prstGeom prst="ellipse">
            <a:avLst/>
          </a:prstGeom>
          <a:gradFill rotWithShape="1">
            <a:gsLst>
              <a:gs pos="0">
                <a:schemeClr val="accent5">
                  <a:lumMod val="20000"/>
                  <a:lumOff val="80000"/>
                </a:schemeClr>
              </a:gs>
              <a:gs pos="100000">
                <a:schemeClr val="accent5">
                  <a:lumMod val="60000"/>
                  <a:lumOff val="40000"/>
                </a:schemeClr>
              </a:gs>
            </a:gsLst>
            <a:path path="shape">
              <a:fillToRect l="50000" t="50000" r="50000" b="50000"/>
            </a:path>
          </a:gradFill>
          <a:ln w="28575" algn="ctr">
            <a:solidFill>
              <a:srgbClr val="FFFFFF"/>
            </a:solidFill>
            <a:round/>
            <a:headEnd/>
            <a:tailEnd/>
          </a:ln>
          <a:effectLst/>
          <a:extLst/>
        </p:spPr>
        <p:txBody>
          <a:bodyPr wrap="none" anchor="ctr"/>
          <a:lstStyle/>
          <a:p>
            <a:pPr>
              <a:defRPr/>
            </a:pPr>
            <a:endParaRPr lang="ru-RU">
              <a:latin typeface="Arial" charset="0"/>
            </a:endParaRPr>
          </a:p>
        </p:txBody>
      </p:sp>
      <p:sp>
        <p:nvSpPr>
          <p:cNvPr id="7" name="AutoShape 24"/>
          <p:cNvSpPr>
            <a:spLocks noChangeArrowheads="1"/>
          </p:cNvSpPr>
          <p:nvPr/>
        </p:nvSpPr>
        <p:spPr bwMode="gray">
          <a:xfrm>
            <a:off x="2294930" y="1804663"/>
            <a:ext cx="5402546" cy="375047"/>
          </a:xfrm>
          <a:prstGeom prst="roundRect">
            <a:avLst>
              <a:gd name="adj" fmla="val 50000"/>
            </a:avLst>
          </a:prstGeom>
          <a:gradFill rotWithShape="1">
            <a:gsLst>
              <a:gs pos="0">
                <a:srgbClr val="CCFFFF"/>
              </a:gs>
              <a:gs pos="100000">
                <a:srgbClr val="FCFFFF"/>
              </a:gs>
            </a:gsLst>
            <a:lin ang="0" scaled="1"/>
          </a:gradFill>
          <a:ln w="38100" algn="ctr">
            <a:solidFill>
              <a:schemeClr val="accent1">
                <a:lumMod val="75000"/>
              </a:schemeClr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>
              <a:defRPr/>
            </a:pPr>
            <a:r>
              <a:rPr lang="ru-RU" sz="1200" b="1" dirty="0">
                <a:solidFill>
                  <a:schemeClr val="accent1">
                    <a:lumMod val="50000"/>
                  </a:schemeClr>
                </a:solidFill>
                <a:latin typeface="Arial" charset="0"/>
              </a:rPr>
              <a:t>Выравниваются производственные процессы</a:t>
            </a:r>
            <a:endParaRPr lang="en-US" sz="1200" b="1" dirty="0">
              <a:solidFill>
                <a:schemeClr val="accent1">
                  <a:lumMod val="50000"/>
                </a:schemeClr>
              </a:solidFill>
              <a:latin typeface="Arial" charset="0"/>
            </a:endParaRPr>
          </a:p>
        </p:txBody>
      </p:sp>
      <p:sp>
        <p:nvSpPr>
          <p:cNvPr id="8" name="AutoShape 25"/>
          <p:cNvSpPr>
            <a:spLocks noChangeArrowheads="1"/>
          </p:cNvSpPr>
          <p:nvPr/>
        </p:nvSpPr>
        <p:spPr bwMode="gray">
          <a:xfrm>
            <a:off x="2627784" y="2233658"/>
            <a:ext cx="5402546" cy="373856"/>
          </a:xfrm>
          <a:prstGeom prst="roundRect">
            <a:avLst>
              <a:gd name="adj" fmla="val 50000"/>
            </a:avLst>
          </a:prstGeom>
          <a:gradFill rotWithShape="1">
            <a:gsLst>
              <a:gs pos="0">
                <a:schemeClr val="accent5">
                  <a:lumMod val="60000"/>
                  <a:lumOff val="40000"/>
                </a:schemeClr>
              </a:gs>
              <a:gs pos="100000">
                <a:srgbClr val="FCFFFA"/>
              </a:gs>
            </a:gsLst>
            <a:lin ang="0" scaled="1"/>
          </a:gradFill>
          <a:ln w="38100" algn="ctr">
            <a:solidFill>
              <a:schemeClr val="accent1">
                <a:lumMod val="75000"/>
              </a:schemeClr>
            </a:solidFill>
            <a:round/>
            <a:headEnd/>
            <a:tailEnd/>
          </a:ln>
          <a:effectLst/>
          <a:extLst/>
        </p:spPr>
        <p:txBody>
          <a:bodyPr wrap="none" anchor="ctr"/>
          <a:lstStyle/>
          <a:p>
            <a:pPr algn="ctr" eaLnBrk="0" hangingPunct="0">
              <a:defRPr/>
            </a:pPr>
            <a:r>
              <a:rPr lang="ru-RU" sz="1200" b="1" dirty="0">
                <a:solidFill>
                  <a:schemeClr val="accent1">
                    <a:lumMod val="50000"/>
                  </a:schemeClr>
                </a:solidFill>
                <a:latin typeface="Arial" charset="0"/>
              </a:rPr>
              <a:t>Повышается скорость и надежность процесса обмена </a:t>
            </a:r>
            <a:r>
              <a:rPr lang="ru-RU" sz="1200" b="1" dirty="0" smtClean="0">
                <a:solidFill>
                  <a:schemeClr val="accent1">
                    <a:lumMod val="50000"/>
                  </a:schemeClr>
                </a:solidFill>
                <a:latin typeface="Arial" charset="0"/>
              </a:rPr>
              <a:t>информацией</a:t>
            </a:r>
            <a:endParaRPr lang="ru-RU" sz="1200" b="1" dirty="0">
              <a:solidFill>
                <a:schemeClr val="accent1">
                  <a:lumMod val="50000"/>
                </a:schemeClr>
              </a:solidFill>
              <a:latin typeface="Arial" charset="0"/>
            </a:endParaRPr>
          </a:p>
        </p:txBody>
      </p:sp>
      <p:sp>
        <p:nvSpPr>
          <p:cNvPr id="9" name="AutoShape 26"/>
          <p:cNvSpPr>
            <a:spLocks noChangeArrowheads="1"/>
          </p:cNvSpPr>
          <p:nvPr/>
        </p:nvSpPr>
        <p:spPr bwMode="gray">
          <a:xfrm>
            <a:off x="3060410" y="2717168"/>
            <a:ext cx="5400278" cy="375047"/>
          </a:xfrm>
          <a:prstGeom prst="roundRect">
            <a:avLst>
              <a:gd name="adj" fmla="val 50000"/>
            </a:avLst>
          </a:prstGeom>
          <a:gradFill rotWithShape="1">
            <a:gsLst>
              <a:gs pos="0">
                <a:srgbClr val="CCFFFF"/>
              </a:gs>
              <a:gs pos="100000">
                <a:srgbClr val="FCFFFF"/>
              </a:gs>
            </a:gsLst>
            <a:lin ang="0" scaled="1"/>
          </a:gradFill>
          <a:ln w="38100" algn="ctr">
            <a:solidFill>
              <a:schemeClr val="accent1">
                <a:lumMod val="75000"/>
              </a:schemeClr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>
              <a:defRPr/>
            </a:pPr>
            <a:r>
              <a:rPr lang="ru-RU" sz="1200" b="1" dirty="0">
                <a:solidFill>
                  <a:schemeClr val="accent1">
                    <a:lumMod val="50000"/>
                  </a:schemeClr>
                </a:solidFill>
                <a:latin typeface="Arial" charset="0"/>
              </a:rPr>
              <a:t>Снижаются трудозатраты на обеспечение процесса </a:t>
            </a:r>
            <a:r>
              <a:rPr lang="ru-RU" sz="1200" b="1" dirty="0" smtClean="0">
                <a:solidFill>
                  <a:schemeClr val="accent1">
                    <a:lumMod val="50000"/>
                  </a:schemeClr>
                </a:solidFill>
                <a:latin typeface="Arial" charset="0"/>
              </a:rPr>
              <a:t>снабжения</a:t>
            </a:r>
            <a:endParaRPr lang="en-US" sz="1200" b="1" dirty="0">
              <a:solidFill>
                <a:schemeClr val="accent1">
                  <a:lumMod val="50000"/>
                </a:schemeClr>
              </a:solidFill>
              <a:latin typeface="Arial" charset="0"/>
            </a:endParaRPr>
          </a:p>
        </p:txBody>
      </p:sp>
      <p:sp>
        <p:nvSpPr>
          <p:cNvPr id="10" name="AutoShape 27"/>
          <p:cNvSpPr>
            <a:spLocks noChangeArrowheads="1"/>
          </p:cNvSpPr>
          <p:nvPr/>
        </p:nvSpPr>
        <p:spPr bwMode="gray">
          <a:xfrm>
            <a:off x="3060410" y="3190788"/>
            <a:ext cx="5402546" cy="375047"/>
          </a:xfrm>
          <a:prstGeom prst="roundRect">
            <a:avLst>
              <a:gd name="adj" fmla="val 50000"/>
            </a:avLst>
          </a:prstGeom>
          <a:gradFill rotWithShape="1">
            <a:gsLst>
              <a:gs pos="0">
                <a:schemeClr val="accent5">
                  <a:lumMod val="60000"/>
                  <a:lumOff val="40000"/>
                </a:schemeClr>
              </a:gs>
              <a:gs pos="100000">
                <a:srgbClr val="FCFFFA"/>
              </a:gs>
            </a:gsLst>
            <a:lin ang="0" scaled="1"/>
          </a:gradFill>
          <a:ln w="38100" algn="ctr">
            <a:solidFill>
              <a:schemeClr val="accent1">
                <a:lumMod val="75000"/>
              </a:schemeClr>
            </a:solidFill>
            <a:round/>
            <a:headEnd/>
            <a:tailEnd/>
          </a:ln>
          <a:effectLst/>
          <a:extLst/>
        </p:spPr>
        <p:txBody>
          <a:bodyPr wrap="none" anchor="ctr"/>
          <a:lstStyle/>
          <a:p>
            <a:pPr algn="ctr" eaLnBrk="0" hangingPunct="0">
              <a:defRPr/>
            </a:pPr>
            <a:r>
              <a:rPr lang="ru-RU" sz="1200" b="1" dirty="0">
                <a:solidFill>
                  <a:schemeClr val="accent1">
                    <a:lumMod val="50000"/>
                  </a:schemeClr>
                </a:solidFill>
                <a:latin typeface="Arial" charset="0"/>
              </a:rPr>
              <a:t>Производитель получает в режиме </a:t>
            </a:r>
            <a:r>
              <a:rPr lang="en-US" sz="1200" b="1" dirty="0">
                <a:solidFill>
                  <a:schemeClr val="accent1">
                    <a:lumMod val="50000"/>
                  </a:schemeClr>
                </a:solidFill>
                <a:latin typeface="Arial" charset="0"/>
              </a:rPr>
              <a:t>on-line </a:t>
            </a:r>
            <a:r>
              <a:rPr lang="ru-RU" sz="1200" b="1" dirty="0">
                <a:solidFill>
                  <a:schemeClr val="accent1">
                    <a:lumMod val="50000"/>
                  </a:schemeClr>
                </a:solidFill>
                <a:latin typeface="Arial" charset="0"/>
              </a:rPr>
              <a:t>информацию </a:t>
            </a:r>
            <a:endParaRPr lang="ru-RU" sz="1200" b="1" dirty="0" smtClean="0">
              <a:solidFill>
                <a:schemeClr val="accent1">
                  <a:lumMod val="50000"/>
                </a:schemeClr>
              </a:solidFill>
              <a:latin typeface="Arial" charset="0"/>
            </a:endParaRPr>
          </a:p>
          <a:p>
            <a:pPr algn="ctr" eaLnBrk="0" hangingPunct="0">
              <a:defRPr/>
            </a:pPr>
            <a:r>
              <a:rPr lang="ru-RU" sz="1200" b="1" dirty="0" smtClean="0">
                <a:solidFill>
                  <a:schemeClr val="accent1">
                    <a:lumMod val="50000"/>
                  </a:schemeClr>
                </a:solidFill>
                <a:latin typeface="Arial" charset="0"/>
              </a:rPr>
              <a:t>о </a:t>
            </a:r>
            <a:r>
              <a:rPr lang="ru-RU" sz="1200" b="1" dirty="0">
                <a:solidFill>
                  <a:schemeClr val="accent1">
                    <a:lumMod val="50000"/>
                  </a:schemeClr>
                </a:solidFill>
                <a:latin typeface="Arial" charset="0"/>
              </a:rPr>
              <a:t>состоянии логистической системы </a:t>
            </a:r>
            <a:r>
              <a:rPr lang="ru-RU" sz="1200" b="1" dirty="0" smtClean="0">
                <a:solidFill>
                  <a:schemeClr val="accent1">
                    <a:lumMod val="50000"/>
                  </a:schemeClr>
                </a:solidFill>
                <a:latin typeface="Arial" charset="0"/>
              </a:rPr>
              <a:t>ТБМ</a:t>
            </a:r>
            <a:endParaRPr lang="ru-RU" sz="1200" b="1" dirty="0">
              <a:solidFill>
                <a:schemeClr val="accent1">
                  <a:lumMod val="50000"/>
                </a:schemeClr>
              </a:solidFill>
              <a:latin typeface="Arial" charset="0"/>
            </a:endParaRPr>
          </a:p>
        </p:txBody>
      </p:sp>
      <p:sp>
        <p:nvSpPr>
          <p:cNvPr id="11" name="AutoShape 28"/>
          <p:cNvSpPr>
            <a:spLocks noChangeArrowheads="1"/>
          </p:cNvSpPr>
          <p:nvPr/>
        </p:nvSpPr>
        <p:spPr bwMode="gray">
          <a:xfrm>
            <a:off x="3060410" y="3676897"/>
            <a:ext cx="5402546" cy="375047"/>
          </a:xfrm>
          <a:prstGeom prst="roundRect">
            <a:avLst>
              <a:gd name="adj" fmla="val 50000"/>
            </a:avLst>
          </a:prstGeom>
          <a:gradFill rotWithShape="1">
            <a:gsLst>
              <a:gs pos="0">
                <a:srgbClr val="CCFFFF"/>
              </a:gs>
              <a:gs pos="100000">
                <a:srgbClr val="FCFFFF"/>
              </a:gs>
            </a:gsLst>
            <a:lin ang="0" scaled="1"/>
          </a:gradFill>
          <a:ln w="38100" algn="ctr">
            <a:solidFill>
              <a:schemeClr val="accent1">
                <a:lumMod val="75000"/>
              </a:schemeClr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>
              <a:buClr>
                <a:srgbClr val="008080"/>
              </a:buClr>
              <a:defRPr/>
            </a:pPr>
            <a:r>
              <a:rPr lang="ru-RU" sz="1200" b="1" dirty="0">
                <a:solidFill>
                  <a:schemeClr val="accent1">
                    <a:lumMod val="50000"/>
                  </a:schemeClr>
                </a:solidFill>
                <a:latin typeface="Arial" charset="0"/>
              </a:rPr>
              <a:t>Повышается уровень сервиса для Клиентов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-24888" y="327258"/>
            <a:ext cx="9156388" cy="438582"/>
          </a:xfrm>
          <a:prstGeom prst="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square" lIns="68580" tIns="34290" rIns="68580" bIns="34290">
            <a:spAutoFit/>
          </a:bodyPr>
          <a:lstStyle/>
          <a:p>
            <a:pPr algn="ctr"/>
            <a:r>
              <a:rPr lang="ru-RU" sz="2400" dirty="0">
                <a:solidFill>
                  <a:schemeClr val="bg1"/>
                </a:solidFill>
              </a:rPr>
              <a:t>ТБМ -</a:t>
            </a:r>
            <a:r>
              <a:rPr lang="en-US" sz="2400" dirty="0">
                <a:solidFill>
                  <a:schemeClr val="bg1"/>
                </a:solidFill>
              </a:rPr>
              <a:t> Logicon</a:t>
            </a:r>
            <a:r>
              <a:rPr lang="ru-RU" sz="2400" dirty="0">
                <a:solidFill>
                  <a:schemeClr val="bg1"/>
                </a:solidFill>
              </a:rPr>
              <a:t>. </a:t>
            </a:r>
            <a:r>
              <a:rPr lang="ru-RU" sz="2400" dirty="0" smtClean="0">
                <a:solidFill>
                  <a:schemeClr val="bg1"/>
                </a:solidFill>
              </a:rPr>
              <a:t>Преимущества для Производителей</a:t>
            </a:r>
            <a:endParaRPr lang="ru-RU" sz="2400" dirty="0">
              <a:solidFill>
                <a:schemeClr val="bg1"/>
              </a:solidFill>
            </a:endParaRPr>
          </a:p>
        </p:txBody>
      </p:sp>
      <p:sp>
        <p:nvSpPr>
          <p:cNvPr id="14" name="AutoShape 27"/>
          <p:cNvSpPr>
            <a:spLocks noChangeArrowheads="1"/>
          </p:cNvSpPr>
          <p:nvPr/>
        </p:nvSpPr>
        <p:spPr bwMode="gray">
          <a:xfrm>
            <a:off x="2680417" y="4163748"/>
            <a:ext cx="5402546" cy="375047"/>
          </a:xfrm>
          <a:prstGeom prst="roundRect">
            <a:avLst>
              <a:gd name="adj" fmla="val 50000"/>
            </a:avLst>
          </a:prstGeom>
          <a:gradFill rotWithShape="1">
            <a:gsLst>
              <a:gs pos="0">
                <a:schemeClr val="accent5">
                  <a:lumMod val="60000"/>
                  <a:lumOff val="40000"/>
                </a:schemeClr>
              </a:gs>
              <a:gs pos="100000">
                <a:srgbClr val="FCFFFA"/>
              </a:gs>
            </a:gsLst>
            <a:lin ang="0" scaled="1"/>
          </a:gradFill>
          <a:ln w="38100" algn="ctr">
            <a:solidFill>
              <a:schemeClr val="accent1">
                <a:lumMod val="75000"/>
              </a:schemeClr>
            </a:solidFill>
            <a:round/>
            <a:headEnd/>
            <a:tailEnd/>
          </a:ln>
          <a:effectLst/>
          <a:extLst/>
        </p:spPr>
        <p:txBody>
          <a:bodyPr wrap="none" anchor="ctr"/>
          <a:lstStyle/>
          <a:p>
            <a:pPr algn="ctr" eaLnBrk="0" hangingPunct="0">
              <a:buClr>
                <a:srgbClr val="008080"/>
              </a:buClr>
              <a:defRPr/>
            </a:pPr>
            <a:r>
              <a:rPr lang="ru-RU" sz="1200" b="1" dirty="0">
                <a:solidFill>
                  <a:schemeClr val="accent1">
                    <a:lumMod val="50000"/>
                  </a:schemeClr>
                </a:solidFill>
                <a:latin typeface="Arial" charset="0"/>
              </a:rPr>
              <a:t>Укрепляется сотрудничество между ТБМ и Производителем</a:t>
            </a:r>
          </a:p>
        </p:txBody>
      </p:sp>
      <p:sp>
        <p:nvSpPr>
          <p:cNvPr id="15" name="AutoShape 28"/>
          <p:cNvSpPr>
            <a:spLocks noChangeArrowheads="1"/>
          </p:cNvSpPr>
          <p:nvPr/>
        </p:nvSpPr>
        <p:spPr bwMode="gray">
          <a:xfrm>
            <a:off x="2195736" y="4672026"/>
            <a:ext cx="5402546" cy="375047"/>
          </a:xfrm>
          <a:prstGeom prst="roundRect">
            <a:avLst>
              <a:gd name="adj" fmla="val 50000"/>
            </a:avLst>
          </a:prstGeom>
          <a:gradFill rotWithShape="1">
            <a:gsLst>
              <a:gs pos="0">
                <a:srgbClr val="CCFFFF"/>
              </a:gs>
              <a:gs pos="100000">
                <a:srgbClr val="FCFFFF"/>
              </a:gs>
            </a:gsLst>
            <a:lin ang="0" scaled="1"/>
          </a:gradFill>
          <a:ln w="38100" algn="ctr">
            <a:solidFill>
              <a:schemeClr val="accent1">
                <a:lumMod val="75000"/>
              </a:schemeClr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buClr>
                <a:srgbClr val="008080"/>
              </a:buClr>
            </a:pPr>
            <a:r>
              <a:rPr lang="ru-RU" sz="1200" b="1" dirty="0">
                <a:solidFill>
                  <a:schemeClr val="accent1">
                    <a:lumMod val="50000"/>
                  </a:schemeClr>
                </a:solidFill>
                <a:latin typeface="Arial" charset="0"/>
              </a:rPr>
              <a:t>Извлекаются «дивиденды высокого доверия» </a:t>
            </a:r>
          </a:p>
          <a:p>
            <a:pPr algn="ctr">
              <a:buClr>
                <a:srgbClr val="008080"/>
              </a:buClr>
            </a:pPr>
            <a:r>
              <a:rPr lang="ru-RU" sz="1200" b="1" dirty="0">
                <a:solidFill>
                  <a:schemeClr val="accent1">
                    <a:lumMod val="50000"/>
                  </a:schemeClr>
                </a:solidFill>
                <a:latin typeface="Arial" charset="0"/>
              </a:rPr>
              <a:t>(Стивен Кови и Ребекка Мерилл «Скорость доверия»)</a:t>
            </a:r>
          </a:p>
        </p:txBody>
      </p:sp>
      <p:pic>
        <p:nvPicPr>
          <p:cNvPr id="16" name="Picture 8" descr="photos0-800x600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8226" y="5047073"/>
            <a:ext cx="2246011" cy="17980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113780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3000"/>
                            </p:stCondLst>
                            <p:childTnLst>
                              <p:par>
                                <p:cTn id="4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  <p:bldP spid="11" grpId="0" animBg="1"/>
      <p:bldP spid="14" grpId="0" animBg="1"/>
      <p:bldP spid="15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AutoShape 22"/>
          <p:cNvSpPr>
            <a:spLocks noChangeArrowheads="1"/>
          </p:cNvSpPr>
          <p:nvPr/>
        </p:nvSpPr>
        <p:spPr bwMode="gray">
          <a:xfrm>
            <a:off x="857250" y="1940631"/>
            <a:ext cx="2875360" cy="2875360"/>
          </a:xfrm>
          <a:custGeom>
            <a:avLst/>
            <a:gdLst>
              <a:gd name="G0" fmla="+- 1914 0 0"/>
              <a:gd name="G1" fmla="+- 21600 0 1914"/>
              <a:gd name="G2" fmla="+- 21600 0 1914"/>
              <a:gd name="G3" fmla="*/ G0 2929 10000"/>
              <a:gd name="G4" fmla="+- 21600 0 G3"/>
              <a:gd name="G5" fmla="+- 21600 0 G3"/>
              <a:gd name="T0" fmla="*/ 10800 w 21600"/>
              <a:gd name="T1" fmla="*/ 0 h 21600"/>
              <a:gd name="T2" fmla="*/ 3163 w 21600"/>
              <a:gd name="T3" fmla="*/ 3163 h 21600"/>
              <a:gd name="T4" fmla="*/ 0 w 21600"/>
              <a:gd name="T5" fmla="*/ 10800 h 21600"/>
              <a:gd name="T6" fmla="*/ 3163 w 21600"/>
              <a:gd name="T7" fmla="*/ 18437 h 21600"/>
              <a:gd name="T8" fmla="*/ 10800 w 21600"/>
              <a:gd name="T9" fmla="*/ 21600 h 21600"/>
              <a:gd name="T10" fmla="*/ 18437 w 21600"/>
              <a:gd name="T11" fmla="*/ 18437 h 21600"/>
              <a:gd name="T12" fmla="*/ 21600 w 21600"/>
              <a:gd name="T13" fmla="*/ 10800 h 21600"/>
              <a:gd name="T14" fmla="*/ 18437 w 21600"/>
              <a:gd name="T15" fmla="*/ 3163 h 21600"/>
              <a:gd name="T16" fmla="*/ 3163 w 21600"/>
              <a:gd name="T17" fmla="*/ 3163 h 21600"/>
              <a:gd name="T18" fmla="*/ 18437 w 21600"/>
              <a:gd name="T19" fmla="*/ 18437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>
                <a:moveTo>
                  <a:pt x="0" y="10800"/>
                </a:moveTo>
                <a:cubicBezTo>
                  <a:pt x="0" y="4835"/>
                  <a:pt x="4835" y="0"/>
                  <a:pt x="10800" y="0"/>
                </a:cubicBezTo>
                <a:cubicBezTo>
                  <a:pt x="16765" y="0"/>
                  <a:pt x="21600" y="4835"/>
                  <a:pt x="21600" y="10800"/>
                </a:cubicBezTo>
                <a:cubicBezTo>
                  <a:pt x="21600" y="16765"/>
                  <a:pt x="16765" y="21600"/>
                  <a:pt x="10800" y="21600"/>
                </a:cubicBezTo>
                <a:cubicBezTo>
                  <a:pt x="4835" y="21600"/>
                  <a:pt x="0" y="16765"/>
                  <a:pt x="0" y="10800"/>
                </a:cubicBezTo>
                <a:close/>
                <a:moveTo>
                  <a:pt x="1914" y="10800"/>
                </a:moveTo>
                <a:cubicBezTo>
                  <a:pt x="1914" y="15708"/>
                  <a:pt x="5892" y="19686"/>
                  <a:pt x="10800" y="19686"/>
                </a:cubicBezTo>
                <a:cubicBezTo>
                  <a:pt x="15708" y="19686"/>
                  <a:pt x="19686" y="15708"/>
                  <a:pt x="19686" y="10800"/>
                </a:cubicBezTo>
                <a:cubicBezTo>
                  <a:pt x="19686" y="5892"/>
                  <a:pt x="15708" y="1914"/>
                  <a:pt x="10800" y="1914"/>
                </a:cubicBezTo>
                <a:cubicBezTo>
                  <a:pt x="5892" y="1914"/>
                  <a:pt x="1914" y="5892"/>
                  <a:pt x="1914" y="10800"/>
                </a:cubicBezTo>
                <a:close/>
              </a:path>
            </a:pathLst>
          </a:custGeom>
          <a:gradFill rotWithShape="1">
            <a:gsLst>
              <a:gs pos="0">
                <a:schemeClr val="accent1">
                  <a:lumMod val="40000"/>
                  <a:lumOff val="60000"/>
                </a:schemeClr>
              </a:gs>
              <a:gs pos="100000">
                <a:schemeClr val="accent1">
                  <a:lumMod val="75000"/>
                </a:schemeClr>
              </a:gs>
            </a:gsLst>
            <a:lin ang="0" scaled="1"/>
          </a:gradFill>
          <a:ln>
            <a:noFill/>
          </a:ln>
          <a:effectLst/>
          <a:extLst/>
        </p:spPr>
        <p:txBody>
          <a:bodyPr wrap="none" anchor="ctr"/>
          <a:lstStyle/>
          <a:p>
            <a:pPr>
              <a:defRPr/>
            </a:pPr>
            <a:endParaRPr lang="ru-RU">
              <a:solidFill>
                <a:srgbClr val="2B166E"/>
              </a:solidFill>
              <a:latin typeface="Arial" charset="0"/>
            </a:endParaRPr>
          </a:p>
        </p:txBody>
      </p:sp>
      <p:sp>
        <p:nvSpPr>
          <p:cNvPr id="6" name="Oval 23"/>
          <p:cNvSpPr>
            <a:spLocks noChangeArrowheads="1"/>
          </p:cNvSpPr>
          <p:nvPr/>
        </p:nvSpPr>
        <p:spPr bwMode="gray">
          <a:xfrm>
            <a:off x="1094780" y="2130040"/>
            <a:ext cx="2400300" cy="2400300"/>
          </a:xfrm>
          <a:prstGeom prst="ellipse">
            <a:avLst/>
          </a:prstGeom>
          <a:gradFill rotWithShape="1">
            <a:gsLst>
              <a:gs pos="0">
                <a:schemeClr val="accent5">
                  <a:lumMod val="20000"/>
                  <a:lumOff val="80000"/>
                </a:schemeClr>
              </a:gs>
              <a:gs pos="100000">
                <a:schemeClr val="accent5">
                  <a:lumMod val="60000"/>
                  <a:lumOff val="40000"/>
                </a:schemeClr>
              </a:gs>
            </a:gsLst>
            <a:path path="shape">
              <a:fillToRect l="50000" t="50000" r="50000" b="50000"/>
            </a:path>
          </a:gradFill>
          <a:ln w="28575" algn="ctr">
            <a:solidFill>
              <a:srgbClr val="FFFFFF"/>
            </a:solidFill>
            <a:round/>
            <a:headEnd/>
            <a:tailEnd/>
          </a:ln>
          <a:effectLst/>
          <a:extLst/>
        </p:spPr>
        <p:txBody>
          <a:bodyPr wrap="none" anchor="ctr"/>
          <a:lstStyle/>
          <a:p>
            <a:pPr>
              <a:defRPr/>
            </a:pPr>
            <a:endParaRPr lang="ru-RU">
              <a:latin typeface="Arial" charset="0"/>
            </a:endParaRPr>
          </a:p>
        </p:txBody>
      </p:sp>
      <p:sp>
        <p:nvSpPr>
          <p:cNvPr id="7" name="AutoShape 24"/>
          <p:cNvSpPr>
            <a:spLocks noChangeArrowheads="1"/>
          </p:cNvSpPr>
          <p:nvPr/>
        </p:nvSpPr>
        <p:spPr bwMode="gray">
          <a:xfrm>
            <a:off x="2294930" y="2032081"/>
            <a:ext cx="5402546" cy="375047"/>
          </a:xfrm>
          <a:prstGeom prst="roundRect">
            <a:avLst>
              <a:gd name="adj" fmla="val 50000"/>
            </a:avLst>
          </a:prstGeom>
          <a:gradFill rotWithShape="1">
            <a:gsLst>
              <a:gs pos="0">
                <a:srgbClr val="CCFFFF"/>
              </a:gs>
              <a:gs pos="100000">
                <a:srgbClr val="FCFFFF"/>
              </a:gs>
            </a:gsLst>
            <a:lin ang="0" scaled="1"/>
          </a:gradFill>
          <a:ln w="38100" algn="ctr">
            <a:solidFill>
              <a:schemeClr val="accent1">
                <a:lumMod val="75000"/>
              </a:schemeClr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buClr>
                <a:srgbClr val="008080"/>
              </a:buClr>
            </a:pPr>
            <a:r>
              <a:rPr lang="ru-RU" sz="1200" b="1" dirty="0">
                <a:solidFill>
                  <a:schemeClr val="accent1">
                    <a:lumMod val="50000"/>
                  </a:schemeClr>
                </a:solidFill>
                <a:latin typeface="Arial" charset="0"/>
              </a:rPr>
              <a:t>Потребность Клиента в товаре </a:t>
            </a:r>
            <a:endParaRPr lang="ru-RU" sz="1200" b="1" dirty="0" smtClean="0">
              <a:solidFill>
                <a:schemeClr val="accent1">
                  <a:lumMod val="50000"/>
                </a:schemeClr>
              </a:solidFill>
              <a:latin typeface="Arial" charset="0"/>
            </a:endParaRPr>
          </a:p>
          <a:p>
            <a:pPr algn="ctr">
              <a:buClr>
                <a:srgbClr val="008080"/>
              </a:buClr>
            </a:pPr>
            <a:r>
              <a:rPr lang="ru-RU" sz="1200" b="1" dirty="0" smtClean="0">
                <a:solidFill>
                  <a:schemeClr val="accent1">
                    <a:lumMod val="50000"/>
                  </a:schemeClr>
                </a:solidFill>
                <a:latin typeface="Arial" charset="0"/>
              </a:rPr>
              <a:t>мгновенно </a:t>
            </a:r>
            <a:r>
              <a:rPr lang="ru-RU" sz="1200" b="1" dirty="0">
                <a:solidFill>
                  <a:schemeClr val="accent1">
                    <a:lumMod val="50000"/>
                  </a:schemeClr>
                </a:solidFill>
                <a:latin typeface="Arial" charset="0"/>
              </a:rPr>
              <a:t>передается в информационную систему Производителя</a:t>
            </a:r>
          </a:p>
        </p:txBody>
      </p:sp>
      <p:sp>
        <p:nvSpPr>
          <p:cNvPr id="8" name="AutoShape 25"/>
          <p:cNvSpPr>
            <a:spLocks noChangeArrowheads="1"/>
          </p:cNvSpPr>
          <p:nvPr/>
        </p:nvSpPr>
        <p:spPr bwMode="gray">
          <a:xfrm>
            <a:off x="2915816" y="2610387"/>
            <a:ext cx="5402546" cy="373856"/>
          </a:xfrm>
          <a:prstGeom prst="roundRect">
            <a:avLst>
              <a:gd name="adj" fmla="val 50000"/>
            </a:avLst>
          </a:prstGeom>
          <a:gradFill rotWithShape="1">
            <a:gsLst>
              <a:gs pos="0">
                <a:schemeClr val="accent5">
                  <a:lumMod val="60000"/>
                  <a:lumOff val="40000"/>
                </a:schemeClr>
              </a:gs>
              <a:gs pos="100000">
                <a:srgbClr val="FCFFFA"/>
              </a:gs>
            </a:gsLst>
            <a:lin ang="0" scaled="1"/>
          </a:gradFill>
          <a:ln w="38100" algn="ctr">
            <a:solidFill>
              <a:schemeClr val="accent1">
                <a:lumMod val="75000"/>
              </a:schemeClr>
            </a:solidFill>
            <a:round/>
            <a:headEnd/>
            <a:tailEnd/>
          </a:ln>
          <a:effectLst/>
          <a:extLst/>
        </p:spPr>
        <p:txBody>
          <a:bodyPr wrap="none" anchor="ctr"/>
          <a:lstStyle/>
          <a:p>
            <a:pPr algn="ctr" eaLnBrk="0" hangingPunct="0">
              <a:buClr>
                <a:srgbClr val="008080"/>
              </a:buClr>
              <a:defRPr/>
            </a:pPr>
            <a:r>
              <a:rPr lang="ru-RU" sz="1200" b="1" dirty="0">
                <a:solidFill>
                  <a:schemeClr val="accent1">
                    <a:lumMod val="50000"/>
                  </a:schemeClr>
                </a:solidFill>
                <a:latin typeface="Arial" charset="0"/>
              </a:rPr>
              <a:t>Повышается уровень сервиса</a:t>
            </a:r>
          </a:p>
        </p:txBody>
      </p:sp>
      <p:sp>
        <p:nvSpPr>
          <p:cNvPr id="9" name="AutoShape 26"/>
          <p:cNvSpPr>
            <a:spLocks noChangeArrowheads="1"/>
          </p:cNvSpPr>
          <p:nvPr/>
        </p:nvSpPr>
        <p:spPr bwMode="gray">
          <a:xfrm>
            <a:off x="3006968" y="3223304"/>
            <a:ext cx="5400278" cy="358616"/>
          </a:xfrm>
          <a:prstGeom prst="roundRect">
            <a:avLst>
              <a:gd name="adj" fmla="val 50000"/>
            </a:avLst>
          </a:prstGeom>
          <a:gradFill rotWithShape="1">
            <a:gsLst>
              <a:gs pos="0">
                <a:srgbClr val="CCFFFF"/>
              </a:gs>
              <a:gs pos="100000">
                <a:srgbClr val="FCFFFF"/>
              </a:gs>
            </a:gsLst>
            <a:lin ang="0" scaled="1"/>
          </a:gradFill>
          <a:ln w="38100" algn="ctr">
            <a:solidFill>
              <a:schemeClr val="accent1">
                <a:lumMod val="75000"/>
              </a:schemeClr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buClr>
                <a:srgbClr val="008080"/>
              </a:buClr>
            </a:pPr>
            <a:r>
              <a:rPr lang="ru-RU" sz="1200" b="1" dirty="0">
                <a:solidFill>
                  <a:schemeClr val="accent1">
                    <a:lumMod val="50000"/>
                  </a:schemeClr>
                </a:solidFill>
                <a:latin typeface="Arial" charset="0"/>
              </a:rPr>
              <a:t>Клиент видит достоверные сроки поставки товара</a:t>
            </a:r>
          </a:p>
        </p:txBody>
      </p:sp>
      <p:sp>
        <p:nvSpPr>
          <p:cNvPr id="10" name="AutoShape 27"/>
          <p:cNvSpPr>
            <a:spLocks noChangeArrowheads="1"/>
          </p:cNvSpPr>
          <p:nvPr/>
        </p:nvSpPr>
        <p:spPr bwMode="gray">
          <a:xfrm>
            <a:off x="2884225" y="3815035"/>
            <a:ext cx="5402546" cy="375047"/>
          </a:xfrm>
          <a:prstGeom prst="roundRect">
            <a:avLst>
              <a:gd name="adj" fmla="val 50000"/>
            </a:avLst>
          </a:prstGeom>
          <a:gradFill rotWithShape="1">
            <a:gsLst>
              <a:gs pos="0">
                <a:schemeClr val="accent5">
                  <a:lumMod val="60000"/>
                  <a:lumOff val="40000"/>
                </a:schemeClr>
              </a:gs>
              <a:gs pos="100000">
                <a:srgbClr val="FCFFFA"/>
              </a:gs>
            </a:gsLst>
            <a:lin ang="0" scaled="1"/>
          </a:gradFill>
          <a:ln w="38100" algn="ctr">
            <a:solidFill>
              <a:schemeClr val="accent1">
                <a:lumMod val="75000"/>
              </a:schemeClr>
            </a:solidFill>
            <a:round/>
            <a:headEnd/>
            <a:tailEnd/>
          </a:ln>
          <a:effectLst/>
          <a:extLst/>
        </p:spPr>
        <p:txBody>
          <a:bodyPr wrap="none" anchor="ctr"/>
          <a:lstStyle/>
          <a:p>
            <a:pPr algn="ctr" eaLnBrk="0" hangingPunct="0">
              <a:buClr>
                <a:srgbClr val="008080"/>
              </a:buClr>
              <a:defRPr/>
            </a:pPr>
            <a:r>
              <a:rPr lang="ru-RU" sz="1200" b="1" dirty="0">
                <a:solidFill>
                  <a:schemeClr val="accent1">
                    <a:lumMod val="50000"/>
                  </a:schemeClr>
                </a:solidFill>
                <a:latin typeface="Arial" charset="0"/>
              </a:rPr>
              <a:t>Укрепляется сотрудничество между </a:t>
            </a:r>
            <a:endParaRPr lang="ru-RU" sz="1200" b="1" dirty="0" smtClean="0">
              <a:solidFill>
                <a:schemeClr val="accent1">
                  <a:lumMod val="50000"/>
                </a:schemeClr>
              </a:solidFill>
              <a:latin typeface="Arial" charset="0"/>
            </a:endParaRPr>
          </a:p>
          <a:p>
            <a:pPr algn="ctr" eaLnBrk="0" hangingPunct="0">
              <a:buClr>
                <a:srgbClr val="008080"/>
              </a:buClr>
              <a:defRPr/>
            </a:pPr>
            <a:r>
              <a:rPr lang="ru-RU" sz="1200" b="1" dirty="0" smtClean="0">
                <a:solidFill>
                  <a:schemeClr val="accent1">
                    <a:lumMod val="50000"/>
                  </a:schemeClr>
                </a:solidFill>
                <a:latin typeface="Arial" charset="0"/>
              </a:rPr>
              <a:t>Клиентом</a:t>
            </a:r>
            <a:r>
              <a:rPr lang="ru-RU" sz="1200" b="1" dirty="0">
                <a:solidFill>
                  <a:schemeClr val="accent1">
                    <a:lumMod val="50000"/>
                  </a:schemeClr>
                </a:solidFill>
                <a:latin typeface="Arial" charset="0"/>
              </a:rPr>
              <a:t>, ТБМ и Производителем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-24888" y="327258"/>
            <a:ext cx="9156388" cy="438582"/>
          </a:xfrm>
          <a:prstGeom prst="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square" lIns="68580" tIns="34290" rIns="68580" bIns="34290">
            <a:spAutoFit/>
          </a:bodyPr>
          <a:lstStyle/>
          <a:p>
            <a:pPr algn="ctr"/>
            <a:r>
              <a:rPr lang="ru-RU" sz="2400" dirty="0">
                <a:solidFill>
                  <a:schemeClr val="bg1"/>
                </a:solidFill>
              </a:rPr>
              <a:t>ТБМ -</a:t>
            </a:r>
            <a:r>
              <a:rPr lang="en-US" sz="2400" dirty="0">
                <a:solidFill>
                  <a:schemeClr val="bg1"/>
                </a:solidFill>
              </a:rPr>
              <a:t> Logicon</a:t>
            </a:r>
            <a:r>
              <a:rPr lang="ru-RU" sz="2400" dirty="0">
                <a:solidFill>
                  <a:schemeClr val="bg1"/>
                </a:solidFill>
              </a:rPr>
              <a:t>. </a:t>
            </a:r>
            <a:r>
              <a:rPr lang="ru-RU" sz="2400" dirty="0" smtClean="0">
                <a:solidFill>
                  <a:schemeClr val="bg1"/>
                </a:solidFill>
              </a:rPr>
              <a:t>Преимущества для Клиентов</a:t>
            </a:r>
            <a:endParaRPr lang="ru-RU" sz="2400" dirty="0">
              <a:solidFill>
                <a:schemeClr val="bg1"/>
              </a:solidFill>
            </a:endParaRPr>
          </a:p>
        </p:txBody>
      </p:sp>
      <p:sp>
        <p:nvSpPr>
          <p:cNvPr id="15" name="AutoShape 28"/>
          <p:cNvSpPr>
            <a:spLocks noChangeArrowheads="1"/>
          </p:cNvSpPr>
          <p:nvPr/>
        </p:nvSpPr>
        <p:spPr bwMode="gray">
          <a:xfrm>
            <a:off x="2411760" y="4429890"/>
            <a:ext cx="5402546" cy="375047"/>
          </a:xfrm>
          <a:prstGeom prst="roundRect">
            <a:avLst>
              <a:gd name="adj" fmla="val 50000"/>
            </a:avLst>
          </a:prstGeom>
          <a:gradFill rotWithShape="1">
            <a:gsLst>
              <a:gs pos="0">
                <a:srgbClr val="CCFFFF"/>
              </a:gs>
              <a:gs pos="100000">
                <a:srgbClr val="FCFFFF"/>
              </a:gs>
            </a:gsLst>
            <a:lin ang="0" scaled="1"/>
          </a:gradFill>
          <a:ln w="38100" algn="ctr">
            <a:solidFill>
              <a:schemeClr val="accent1">
                <a:lumMod val="75000"/>
              </a:schemeClr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buClr>
                <a:srgbClr val="008080"/>
              </a:buClr>
            </a:pPr>
            <a:r>
              <a:rPr lang="ru-RU" sz="1200" b="1" dirty="0">
                <a:solidFill>
                  <a:schemeClr val="accent1">
                    <a:lumMod val="50000"/>
                  </a:schemeClr>
                </a:solidFill>
                <a:latin typeface="Arial" charset="0"/>
              </a:rPr>
              <a:t>Извлекаются «дивиденды высокого доверия» </a:t>
            </a:r>
          </a:p>
        </p:txBody>
      </p:sp>
      <p:pic>
        <p:nvPicPr>
          <p:cNvPr id="17" name="Picture 8" descr="821356_blo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25" y="4937634"/>
            <a:ext cx="2118110" cy="19123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900685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  <p:bldP spid="15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AutoShape 22"/>
          <p:cNvSpPr>
            <a:spLocks noChangeArrowheads="1"/>
          </p:cNvSpPr>
          <p:nvPr/>
        </p:nvSpPr>
        <p:spPr bwMode="gray">
          <a:xfrm>
            <a:off x="857250" y="1940631"/>
            <a:ext cx="2875360" cy="2875360"/>
          </a:xfrm>
          <a:custGeom>
            <a:avLst/>
            <a:gdLst>
              <a:gd name="G0" fmla="+- 1914 0 0"/>
              <a:gd name="G1" fmla="+- 21600 0 1914"/>
              <a:gd name="G2" fmla="+- 21600 0 1914"/>
              <a:gd name="G3" fmla="*/ G0 2929 10000"/>
              <a:gd name="G4" fmla="+- 21600 0 G3"/>
              <a:gd name="G5" fmla="+- 21600 0 G3"/>
              <a:gd name="T0" fmla="*/ 10800 w 21600"/>
              <a:gd name="T1" fmla="*/ 0 h 21600"/>
              <a:gd name="T2" fmla="*/ 3163 w 21600"/>
              <a:gd name="T3" fmla="*/ 3163 h 21600"/>
              <a:gd name="T4" fmla="*/ 0 w 21600"/>
              <a:gd name="T5" fmla="*/ 10800 h 21600"/>
              <a:gd name="T6" fmla="*/ 3163 w 21600"/>
              <a:gd name="T7" fmla="*/ 18437 h 21600"/>
              <a:gd name="T8" fmla="*/ 10800 w 21600"/>
              <a:gd name="T9" fmla="*/ 21600 h 21600"/>
              <a:gd name="T10" fmla="*/ 18437 w 21600"/>
              <a:gd name="T11" fmla="*/ 18437 h 21600"/>
              <a:gd name="T12" fmla="*/ 21600 w 21600"/>
              <a:gd name="T13" fmla="*/ 10800 h 21600"/>
              <a:gd name="T14" fmla="*/ 18437 w 21600"/>
              <a:gd name="T15" fmla="*/ 3163 h 21600"/>
              <a:gd name="T16" fmla="*/ 3163 w 21600"/>
              <a:gd name="T17" fmla="*/ 3163 h 21600"/>
              <a:gd name="T18" fmla="*/ 18437 w 21600"/>
              <a:gd name="T19" fmla="*/ 18437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>
                <a:moveTo>
                  <a:pt x="0" y="10800"/>
                </a:moveTo>
                <a:cubicBezTo>
                  <a:pt x="0" y="4835"/>
                  <a:pt x="4835" y="0"/>
                  <a:pt x="10800" y="0"/>
                </a:cubicBezTo>
                <a:cubicBezTo>
                  <a:pt x="16765" y="0"/>
                  <a:pt x="21600" y="4835"/>
                  <a:pt x="21600" y="10800"/>
                </a:cubicBezTo>
                <a:cubicBezTo>
                  <a:pt x="21600" y="16765"/>
                  <a:pt x="16765" y="21600"/>
                  <a:pt x="10800" y="21600"/>
                </a:cubicBezTo>
                <a:cubicBezTo>
                  <a:pt x="4835" y="21600"/>
                  <a:pt x="0" y="16765"/>
                  <a:pt x="0" y="10800"/>
                </a:cubicBezTo>
                <a:close/>
                <a:moveTo>
                  <a:pt x="1914" y="10800"/>
                </a:moveTo>
                <a:cubicBezTo>
                  <a:pt x="1914" y="15708"/>
                  <a:pt x="5892" y="19686"/>
                  <a:pt x="10800" y="19686"/>
                </a:cubicBezTo>
                <a:cubicBezTo>
                  <a:pt x="15708" y="19686"/>
                  <a:pt x="19686" y="15708"/>
                  <a:pt x="19686" y="10800"/>
                </a:cubicBezTo>
                <a:cubicBezTo>
                  <a:pt x="19686" y="5892"/>
                  <a:pt x="15708" y="1914"/>
                  <a:pt x="10800" y="1914"/>
                </a:cubicBezTo>
                <a:cubicBezTo>
                  <a:pt x="5892" y="1914"/>
                  <a:pt x="1914" y="5892"/>
                  <a:pt x="1914" y="10800"/>
                </a:cubicBezTo>
                <a:close/>
              </a:path>
            </a:pathLst>
          </a:custGeom>
          <a:gradFill rotWithShape="1">
            <a:gsLst>
              <a:gs pos="0">
                <a:schemeClr val="accent1">
                  <a:lumMod val="40000"/>
                  <a:lumOff val="60000"/>
                </a:schemeClr>
              </a:gs>
              <a:gs pos="100000">
                <a:schemeClr val="accent1">
                  <a:lumMod val="75000"/>
                </a:schemeClr>
              </a:gs>
            </a:gsLst>
            <a:lin ang="0" scaled="1"/>
          </a:gradFill>
          <a:ln>
            <a:noFill/>
          </a:ln>
          <a:effectLst/>
          <a:extLst/>
        </p:spPr>
        <p:txBody>
          <a:bodyPr wrap="none" anchor="ctr"/>
          <a:lstStyle/>
          <a:p>
            <a:pPr>
              <a:defRPr/>
            </a:pPr>
            <a:endParaRPr lang="ru-RU">
              <a:solidFill>
                <a:srgbClr val="2B166E"/>
              </a:solidFill>
              <a:latin typeface="Arial" charset="0"/>
            </a:endParaRPr>
          </a:p>
        </p:txBody>
      </p:sp>
      <p:sp>
        <p:nvSpPr>
          <p:cNvPr id="6" name="Oval 23"/>
          <p:cNvSpPr>
            <a:spLocks noChangeArrowheads="1"/>
          </p:cNvSpPr>
          <p:nvPr/>
        </p:nvSpPr>
        <p:spPr bwMode="gray">
          <a:xfrm>
            <a:off x="1094780" y="2130040"/>
            <a:ext cx="2400300" cy="2400300"/>
          </a:xfrm>
          <a:prstGeom prst="ellipse">
            <a:avLst/>
          </a:prstGeom>
          <a:gradFill rotWithShape="1">
            <a:gsLst>
              <a:gs pos="0">
                <a:schemeClr val="accent5">
                  <a:lumMod val="20000"/>
                  <a:lumOff val="80000"/>
                </a:schemeClr>
              </a:gs>
              <a:gs pos="100000">
                <a:schemeClr val="accent5">
                  <a:lumMod val="60000"/>
                  <a:lumOff val="40000"/>
                </a:schemeClr>
              </a:gs>
            </a:gsLst>
            <a:path path="shape">
              <a:fillToRect l="50000" t="50000" r="50000" b="50000"/>
            </a:path>
          </a:gradFill>
          <a:ln w="28575" algn="ctr">
            <a:solidFill>
              <a:srgbClr val="FFFFFF"/>
            </a:solidFill>
            <a:round/>
            <a:headEnd/>
            <a:tailEnd/>
          </a:ln>
          <a:effectLst/>
          <a:extLst/>
        </p:spPr>
        <p:txBody>
          <a:bodyPr wrap="none" anchor="ctr"/>
          <a:lstStyle/>
          <a:p>
            <a:pPr>
              <a:defRPr/>
            </a:pPr>
            <a:endParaRPr lang="ru-RU">
              <a:latin typeface="Arial" charset="0"/>
            </a:endParaRPr>
          </a:p>
        </p:txBody>
      </p:sp>
      <p:sp>
        <p:nvSpPr>
          <p:cNvPr id="8" name="AutoShape 25"/>
          <p:cNvSpPr>
            <a:spLocks noChangeArrowheads="1"/>
          </p:cNvSpPr>
          <p:nvPr/>
        </p:nvSpPr>
        <p:spPr bwMode="gray">
          <a:xfrm>
            <a:off x="2236687" y="1932176"/>
            <a:ext cx="5402546" cy="373856"/>
          </a:xfrm>
          <a:prstGeom prst="roundRect">
            <a:avLst>
              <a:gd name="adj" fmla="val 50000"/>
            </a:avLst>
          </a:prstGeom>
          <a:gradFill rotWithShape="1">
            <a:gsLst>
              <a:gs pos="0">
                <a:schemeClr val="accent5">
                  <a:lumMod val="60000"/>
                  <a:lumOff val="40000"/>
                </a:schemeClr>
              </a:gs>
              <a:gs pos="100000">
                <a:srgbClr val="FCFFFA"/>
              </a:gs>
            </a:gsLst>
            <a:lin ang="0" scaled="1"/>
          </a:gradFill>
          <a:ln w="38100" algn="ctr">
            <a:solidFill>
              <a:schemeClr val="accent1">
                <a:lumMod val="75000"/>
              </a:schemeClr>
            </a:solidFill>
            <a:round/>
            <a:headEnd/>
            <a:tailEnd/>
          </a:ln>
          <a:effectLst/>
          <a:extLst/>
        </p:spPr>
        <p:txBody>
          <a:bodyPr wrap="none" anchor="ctr"/>
          <a:lstStyle/>
          <a:p>
            <a:pPr algn="ctr" eaLnBrk="0" hangingPunct="0">
              <a:defRPr/>
            </a:pPr>
            <a:r>
              <a:rPr lang="ru-RU" sz="1200" b="1" dirty="0">
                <a:solidFill>
                  <a:schemeClr val="accent1">
                    <a:lumMod val="50000"/>
                  </a:schemeClr>
                </a:solidFill>
                <a:latin typeface="Arial" charset="0"/>
              </a:rPr>
              <a:t>Повышается скорость и надежность процесса обмена </a:t>
            </a:r>
            <a:r>
              <a:rPr lang="ru-RU" sz="1200" b="1" dirty="0" smtClean="0">
                <a:solidFill>
                  <a:schemeClr val="accent1">
                    <a:lumMod val="50000"/>
                  </a:schemeClr>
                </a:solidFill>
                <a:latin typeface="Arial" charset="0"/>
              </a:rPr>
              <a:t>информацией</a:t>
            </a:r>
            <a:endParaRPr lang="ru-RU" sz="1200" b="1" dirty="0">
              <a:solidFill>
                <a:schemeClr val="accent1">
                  <a:lumMod val="50000"/>
                </a:schemeClr>
              </a:solidFill>
              <a:latin typeface="Arial" charset="0"/>
            </a:endParaRPr>
          </a:p>
        </p:txBody>
      </p:sp>
      <p:sp>
        <p:nvSpPr>
          <p:cNvPr id="9" name="AutoShape 26"/>
          <p:cNvSpPr>
            <a:spLocks noChangeArrowheads="1"/>
          </p:cNvSpPr>
          <p:nvPr/>
        </p:nvSpPr>
        <p:spPr bwMode="gray">
          <a:xfrm>
            <a:off x="2964173" y="3541633"/>
            <a:ext cx="5400278" cy="375047"/>
          </a:xfrm>
          <a:prstGeom prst="roundRect">
            <a:avLst>
              <a:gd name="adj" fmla="val 50000"/>
            </a:avLst>
          </a:prstGeom>
          <a:gradFill rotWithShape="1">
            <a:gsLst>
              <a:gs pos="0">
                <a:srgbClr val="CCFFFF"/>
              </a:gs>
              <a:gs pos="100000">
                <a:srgbClr val="FCFFFF"/>
              </a:gs>
            </a:gsLst>
            <a:lin ang="0" scaled="1"/>
          </a:gradFill>
          <a:ln w="38100" algn="ctr">
            <a:solidFill>
              <a:schemeClr val="accent1">
                <a:lumMod val="75000"/>
              </a:schemeClr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>
              <a:defRPr/>
            </a:pPr>
            <a:r>
              <a:rPr lang="ru-RU" sz="1200" b="1" dirty="0">
                <a:solidFill>
                  <a:schemeClr val="accent1">
                    <a:lumMod val="50000"/>
                  </a:schemeClr>
                </a:solidFill>
                <a:latin typeface="Arial" charset="0"/>
              </a:rPr>
              <a:t>Снижаются трудозатраты на обеспечение процесса </a:t>
            </a:r>
            <a:r>
              <a:rPr lang="ru-RU" sz="1200" b="1" dirty="0" smtClean="0">
                <a:solidFill>
                  <a:schemeClr val="accent1">
                    <a:lumMod val="50000"/>
                  </a:schemeClr>
                </a:solidFill>
                <a:latin typeface="Arial" charset="0"/>
              </a:rPr>
              <a:t>снабжения</a:t>
            </a:r>
            <a:endParaRPr lang="en-US" sz="1200" b="1" dirty="0">
              <a:solidFill>
                <a:schemeClr val="accent1">
                  <a:lumMod val="50000"/>
                </a:schemeClr>
              </a:solidFill>
              <a:latin typeface="Arial" charset="0"/>
            </a:endParaRPr>
          </a:p>
        </p:txBody>
      </p:sp>
      <p:sp>
        <p:nvSpPr>
          <p:cNvPr id="10" name="AutoShape 27"/>
          <p:cNvSpPr>
            <a:spLocks noChangeArrowheads="1"/>
          </p:cNvSpPr>
          <p:nvPr/>
        </p:nvSpPr>
        <p:spPr bwMode="gray">
          <a:xfrm>
            <a:off x="2964173" y="3015451"/>
            <a:ext cx="5402546" cy="375047"/>
          </a:xfrm>
          <a:prstGeom prst="roundRect">
            <a:avLst>
              <a:gd name="adj" fmla="val 50000"/>
            </a:avLst>
          </a:prstGeom>
          <a:gradFill rotWithShape="1">
            <a:gsLst>
              <a:gs pos="0">
                <a:schemeClr val="accent5">
                  <a:lumMod val="60000"/>
                  <a:lumOff val="40000"/>
                </a:schemeClr>
              </a:gs>
              <a:gs pos="100000">
                <a:srgbClr val="FCFFFA"/>
              </a:gs>
            </a:gsLst>
            <a:lin ang="0" scaled="1"/>
          </a:gradFill>
          <a:ln w="38100" algn="ctr">
            <a:solidFill>
              <a:schemeClr val="accent1">
                <a:lumMod val="75000"/>
              </a:schemeClr>
            </a:solidFill>
            <a:round/>
            <a:headEnd/>
            <a:tailEnd/>
          </a:ln>
          <a:effectLst/>
          <a:extLst/>
        </p:spPr>
        <p:txBody>
          <a:bodyPr wrap="none" anchor="ctr"/>
          <a:lstStyle/>
          <a:p>
            <a:pPr algn="ctr" eaLnBrk="0" hangingPunct="0">
              <a:defRPr/>
            </a:pPr>
            <a:r>
              <a:rPr lang="ru-RU" sz="1200" b="1" dirty="0" smtClean="0">
                <a:solidFill>
                  <a:schemeClr val="accent1">
                    <a:lumMod val="50000"/>
                  </a:schemeClr>
                </a:solidFill>
                <a:latin typeface="Arial" charset="0"/>
              </a:rPr>
              <a:t>Сокращаются сроки поставок</a:t>
            </a:r>
            <a:endParaRPr lang="ru-RU" sz="1200" b="1" dirty="0">
              <a:solidFill>
                <a:schemeClr val="accent1">
                  <a:lumMod val="50000"/>
                </a:schemeClr>
              </a:solidFill>
              <a:latin typeface="Arial" charset="0"/>
            </a:endParaRPr>
          </a:p>
        </p:txBody>
      </p:sp>
      <p:sp>
        <p:nvSpPr>
          <p:cNvPr id="11" name="AutoShape 28"/>
          <p:cNvSpPr>
            <a:spLocks noChangeArrowheads="1"/>
          </p:cNvSpPr>
          <p:nvPr/>
        </p:nvSpPr>
        <p:spPr bwMode="gray">
          <a:xfrm>
            <a:off x="2771800" y="2450995"/>
            <a:ext cx="5402546" cy="375047"/>
          </a:xfrm>
          <a:prstGeom prst="roundRect">
            <a:avLst>
              <a:gd name="adj" fmla="val 50000"/>
            </a:avLst>
          </a:prstGeom>
          <a:gradFill rotWithShape="1">
            <a:gsLst>
              <a:gs pos="0">
                <a:srgbClr val="CCFFFF"/>
              </a:gs>
              <a:gs pos="100000">
                <a:srgbClr val="FCFFFF"/>
              </a:gs>
            </a:gsLst>
            <a:lin ang="0" scaled="1"/>
          </a:gradFill>
          <a:ln w="38100" algn="ctr">
            <a:solidFill>
              <a:schemeClr val="accent1">
                <a:lumMod val="75000"/>
              </a:schemeClr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177800" lvl="1" algn="ctr" eaLnBrk="0" hangingPunct="0">
              <a:buClr>
                <a:srgbClr val="008080"/>
              </a:buClr>
              <a:defRPr/>
            </a:pPr>
            <a:r>
              <a:rPr lang="ru-RU" sz="1200" b="1" dirty="0">
                <a:solidFill>
                  <a:schemeClr val="accent1">
                    <a:lumMod val="50000"/>
                  </a:schemeClr>
                </a:solidFill>
                <a:latin typeface="Arial" charset="0"/>
              </a:rPr>
              <a:t>Повышается дисциплина поставок </a:t>
            </a:r>
          </a:p>
          <a:p>
            <a:pPr marL="177800" lvl="1" algn="ctr" eaLnBrk="0" hangingPunct="0">
              <a:buClr>
                <a:srgbClr val="008080"/>
              </a:buClr>
              <a:defRPr/>
            </a:pPr>
            <a:r>
              <a:rPr lang="ru-RU" sz="1200" b="1" dirty="0">
                <a:solidFill>
                  <a:schemeClr val="accent1">
                    <a:lumMod val="50000"/>
                  </a:schemeClr>
                </a:solidFill>
                <a:latin typeface="Arial" charset="0"/>
              </a:rPr>
              <a:t>     и уровень сервиса для Клиентов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-24888" y="327258"/>
            <a:ext cx="9156388" cy="438582"/>
          </a:xfrm>
          <a:prstGeom prst="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square" lIns="68580" tIns="34290" rIns="68580" bIns="34290">
            <a:spAutoFit/>
          </a:bodyPr>
          <a:lstStyle/>
          <a:p>
            <a:pPr algn="ctr"/>
            <a:r>
              <a:rPr lang="ru-RU" sz="2400" dirty="0">
                <a:solidFill>
                  <a:schemeClr val="bg1"/>
                </a:solidFill>
              </a:rPr>
              <a:t>ТБМ -</a:t>
            </a:r>
            <a:r>
              <a:rPr lang="en-US" sz="2400" dirty="0">
                <a:solidFill>
                  <a:schemeClr val="bg1"/>
                </a:solidFill>
              </a:rPr>
              <a:t> Logicon</a:t>
            </a:r>
            <a:r>
              <a:rPr lang="ru-RU" sz="2400" dirty="0">
                <a:solidFill>
                  <a:schemeClr val="bg1"/>
                </a:solidFill>
              </a:rPr>
              <a:t>. </a:t>
            </a:r>
            <a:r>
              <a:rPr lang="ru-RU" sz="2400" dirty="0" smtClean="0">
                <a:solidFill>
                  <a:schemeClr val="bg1"/>
                </a:solidFill>
              </a:rPr>
              <a:t>Преимущества для ТБМ</a:t>
            </a:r>
            <a:endParaRPr lang="ru-RU" sz="2400" dirty="0">
              <a:solidFill>
                <a:schemeClr val="bg1"/>
              </a:solidFill>
            </a:endParaRPr>
          </a:p>
        </p:txBody>
      </p:sp>
      <p:sp>
        <p:nvSpPr>
          <p:cNvPr id="14" name="AutoShape 27"/>
          <p:cNvSpPr>
            <a:spLocks noChangeArrowheads="1"/>
          </p:cNvSpPr>
          <p:nvPr/>
        </p:nvSpPr>
        <p:spPr bwMode="gray">
          <a:xfrm>
            <a:off x="2750967" y="4058366"/>
            <a:ext cx="5402546" cy="375047"/>
          </a:xfrm>
          <a:prstGeom prst="roundRect">
            <a:avLst>
              <a:gd name="adj" fmla="val 50000"/>
            </a:avLst>
          </a:prstGeom>
          <a:gradFill rotWithShape="1">
            <a:gsLst>
              <a:gs pos="0">
                <a:schemeClr val="accent5">
                  <a:lumMod val="60000"/>
                  <a:lumOff val="40000"/>
                </a:schemeClr>
              </a:gs>
              <a:gs pos="100000">
                <a:srgbClr val="FCFFFA"/>
              </a:gs>
            </a:gsLst>
            <a:lin ang="0" scaled="1"/>
          </a:gradFill>
          <a:ln w="38100" algn="ctr">
            <a:solidFill>
              <a:schemeClr val="accent1">
                <a:lumMod val="75000"/>
              </a:schemeClr>
            </a:solidFill>
            <a:round/>
            <a:headEnd/>
            <a:tailEnd/>
          </a:ln>
          <a:effectLst/>
          <a:extLst/>
        </p:spPr>
        <p:txBody>
          <a:bodyPr wrap="none" anchor="ctr"/>
          <a:lstStyle/>
          <a:p>
            <a:pPr algn="ctr" eaLnBrk="0" hangingPunct="0">
              <a:buClr>
                <a:srgbClr val="008080"/>
              </a:buClr>
              <a:defRPr/>
            </a:pPr>
            <a:r>
              <a:rPr lang="ru-RU" sz="1200" b="1" dirty="0">
                <a:solidFill>
                  <a:schemeClr val="accent1">
                    <a:lumMod val="50000"/>
                  </a:schemeClr>
                </a:solidFill>
                <a:latin typeface="Arial" charset="0"/>
              </a:rPr>
              <a:t>Укрепляется сотрудничество между </a:t>
            </a:r>
          </a:p>
          <a:p>
            <a:pPr algn="ctr" eaLnBrk="0" hangingPunct="0">
              <a:buClr>
                <a:srgbClr val="008080"/>
              </a:buClr>
              <a:defRPr/>
            </a:pPr>
            <a:r>
              <a:rPr lang="ru-RU" sz="1200" b="1" dirty="0">
                <a:solidFill>
                  <a:schemeClr val="accent1">
                    <a:lumMod val="50000"/>
                  </a:schemeClr>
                </a:solidFill>
                <a:latin typeface="Arial" charset="0"/>
              </a:rPr>
              <a:t>Клиентом, ТБМ и Производителем</a:t>
            </a:r>
          </a:p>
        </p:txBody>
      </p:sp>
      <p:sp>
        <p:nvSpPr>
          <p:cNvPr id="15" name="AutoShape 28"/>
          <p:cNvSpPr>
            <a:spLocks noChangeArrowheads="1"/>
          </p:cNvSpPr>
          <p:nvPr/>
        </p:nvSpPr>
        <p:spPr bwMode="gray">
          <a:xfrm>
            <a:off x="2217785" y="4557985"/>
            <a:ext cx="5402546" cy="375047"/>
          </a:xfrm>
          <a:prstGeom prst="roundRect">
            <a:avLst>
              <a:gd name="adj" fmla="val 50000"/>
            </a:avLst>
          </a:prstGeom>
          <a:gradFill rotWithShape="1">
            <a:gsLst>
              <a:gs pos="0">
                <a:srgbClr val="CCFFFF"/>
              </a:gs>
              <a:gs pos="100000">
                <a:srgbClr val="FCFFFF"/>
              </a:gs>
            </a:gsLst>
            <a:lin ang="0" scaled="1"/>
          </a:gradFill>
          <a:ln w="38100" algn="ctr">
            <a:solidFill>
              <a:schemeClr val="accent1">
                <a:lumMod val="75000"/>
              </a:schemeClr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buClr>
                <a:srgbClr val="008080"/>
              </a:buClr>
            </a:pPr>
            <a:r>
              <a:rPr lang="ru-RU" sz="1200" b="1" dirty="0">
                <a:solidFill>
                  <a:schemeClr val="accent1">
                    <a:lumMod val="50000"/>
                  </a:schemeClr>
                </a:solidFill>
                <a:latin typeface="Arial" charset="0"/>
              </a:rPr>
              <a:t>Извлекаются «дивиденды высокого доверия» </a:t>
            </a:r>
          </a:p>
          <a:p>
            <a:pPr algn="ctr">
              <a:buClr>
                <a:srgbClr val="008080"/>
              </a:buClr>
            </a:pPr>
            <a:r>
              <a:rPr lang="ru-RU" sz="1200" b="1" dirty="0">
                <a:solidFill>
                  <a:schemeClr val="accent1">
                    <a:lumMod val="50000"/>
                  </a:schemeClr>
                </a:solidFill>
                <a:latin typeface="Arial" charset="0"/>
              </a:rPr>
              <a:t>(Стивен Кови и Ребекка Мерилл «Скорость доверия»)</a:t>
            </a:r>
          </a:p>
        </p:txBody>
      </p:sp>
      <p:pic>
        <p:nvPicPr>
          <p:cNvPr id="17" name="Picture 5" descr="C:\Documents and Settings\karnauhova\Local Settings\Temporary Internet Files\Content.IE5\W2V8JDET\MC900439356[1]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096441"/>
            <a:ext cx="1761559" cy="17615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826693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1" grpId="0" animBg="1"/>
      <p:bldP spid="14" grpId="0" animBg="1"/>
      <p:bldP spid="15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3" name="Rectangle 3"/>
          <p:cNvSpPr>
            <a:spLocks noChangeArrowheads="1"/>
          </p:cNvSpPr>
          <p:nvPr/>
        </p:nvSpPr>
        <p:spPr bwMode="auto">
          <a:xfrm>
            <a:off x="939184" y="1052736"/>
            <a:ext cx="7201222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 fontAlgn="ctr"/>
            <a:r>
              <a:rPr lang="ru-RU" sz="2000" b="1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</a:rPr>
              <a:t>Информация или возможности ТБМ LOGICON, отмеченные Поставщиками, как важные:</a:t>
            </a:r>
            <a:endParaRPr lang="ru-RU" sz="2000" b="1" dirty="0">
              <a:solidFill>
                <a:schemeClr val="accent1">
                  <a:lumMod val="50000"/>
                </a:schemeClr>
              </a:solidFill>
              <a:latin typeface="Arial" pitchFamily="34" charset="0"/>
            </a:endParaRPr>
          </a:p>
        </p:txBody>
      </p:sp>
      <p:sp>
        <p:nvSpPr>
          <p:cNvPr id="15364" name="Rectangle 4"/>
          <p:cNvSpPr>
            <a:spLocks noChangeArrowheads="1"/>
          </p:cNvSpPr>
          <p:nvPr/>
        </p:nvSpPr>
        <p:spPr bwMode="auto">
          <a:xfrm>
            <a:off x="610627" y="2174875"/>
            <a:ext cx="7436972" cy="23083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marL="285750" indent="-285750" algn="just" fontAlgn="ctr">
              <a:buClr>
                <a:srgbClr val="008080"/>
              </a:buClr>
              <a:buFont typeface="Wingdings" panose="05000000000000000000" pitchFamily="2" charset="2"/>
              <a:buChar char="Ø"/>
            </a:pPr>
            <a:r>
              <a:rPr lang="ru-RU" b="1" dirty="0">
                <a:latin typeface="Arial" pitchFamily="34" charset="0"/>
              </a:rPr>
              <a:t> </a:t>
            </a:r>
            <a:r>
              <a:rPr lang="ru-RU" b="1" dirty="0">
                <a:solidFill>
                  <a:schemeClr val="accent1">
                    <a:lumMod val="50000"/>
                  </a:schemeClr>
                </a:solidFill>
                <a:latin typeface="Arial" pitchFamily="34" charset="0"/>
              </a:rPr>
              <a:t>Автоматическая подгрузка заявок в базу </a:t>
            </a:r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</a:rPr>
              <a:t>Производителя</a:t>
            </a:r>
            <a:endParaRPr lang="ru-RU" b="1" dirty="0">
              <a:solidFill>
                <a:schemeClr val="accent1">
                  <a:lumMod val="50000"/>
                </a:schemeClr>
              </a:solidFill>
              <a:latin typeface="Arial" pitchFamily="34" charset="0"/>
            </a:endParaRPr>
          </a:p>
          <a:p>
            <a:pPr marL="285750" indent="-285750" algn="just" fontAlgn="ctr">
              <a:buClr>
                <a:srgbClr val="008080"/>
              </a:buClr>
              <a:buFont typeface="Wingdings" panose="05000000000000000000" pitchFamily="2" charset="2"/>
              <a:buChar char="Ø"/>
            </a:pPr>
            <a:endParaRPr lang="ru-RU" b="1" dirty="0">
              <a:solidFill>
                <a:schemeClr val="accent1">
                  <a:lumMod val="50000"/>
                </a:schemeClr>
              </a:solidFill>
              <a:latin typeface="Arial" pitchFamily="34" charset="0"/>
            </a:endParaRPr>
          </a:p>
          <a:p>
            <a:pPr marL="285750" indent="-285750" algn="just" fontAlgn="ctr">
              <a:buClr>
                <a:srgbClr val="008080"/>
              </a:buClr>
              <a:buFont typeface="Wingdings" panose="05000000000000000000" pitchFamily="2" charset="2"/>
              <a:buChar char="Ø"/>
            </a:pPr>
            <a:r>
              <a:rPr lang="ru-RU" b="1" dirty="0">
                <a:solidFill>
                  <a:schemeClr val="accent1">
                    <a:lumMod val="50000"/>
                  </a:schemeClr>
                </a:solidFill>
                <a:latin typeface="Arial" pitchFamily="34" charset="0"/>
              </a:rPr>
              <a:t> Информация о товарных остатках на складах</a:t>
            </a:r>
          </a:p>
          <a:p>
            <a:pPr marL="285750" indent="-285750" algn="just" fontAlgn="ctr">
              <a:buClr>
                <a:srgbClr val="008080"/>
              </a:buClr>
              <a:buFont typeface="Wingdings" panose="05000000000000000000" pitchFamily="2" charset="2"/>
              <a:buChar char="Ø"/>
            </a:pPr>
            <a:endParaRPr lang="ru-RU" b="1" dirty="0">
              <a:solidFill>
                <a:schemeClr val="accent1">
                  <a:lumMod val="50000"/>
                </a:schemeClr>
              </a:solidFill>
              <a:latin typeface="Arial" pitchFamily="34" charset="0"/>
            </a:endParaRPr>
          </a:p>
          <a:p>
            <a:pPr marL="285750" indent="-285750" algn="just" fontAlgn="ctr">
              <a:buClr>
                <a:srgbClr val="008080"/>
              </a:buClr>
              <a:buFont typeface="Wingdings" panose="05000000000000000000" pitchFamily="2" charset="2"/>
              <a:buChar char="Ø"/>
            </a:pPr>
            <a:r>
              <a:rPr lang="ru-RU" b="1" dirty="0">
                <a:solidFill>
                  <a:schemeClr val="accent1">
                    <a:lumMod val="50000"/>
                  </a:schemeClr>
                </a:solidFill>
                <a:latin typeface="Arial" pitchFamily="34" charset="0"/>
              </a:rPr>
              <a:t> Информация о прогнозах продаж и моделирование закупок</a:t>
            </a:r>
          </a:p>
          <a:p>
            <a:pPr marL="285750" indent="-285750" algn="just" fontAlgn="ctr">
              <a:buClr>
                <a:srgbClr val="008080"/>
              </a:buClr>
              <a:buFont typeface="Wingdings" panose="05000000000000000000" pitchFamily="2" charset="2"/>
              <a:buChar char="Ø"/>
            </a:pPr>
            <a:endParaRPr lang="ru-RU" b="1" dirty="0">
              <a:solidFill>
                <a:schemeClr val="accent1">
                  <a:lumMod val="50000"/>
                </a:schemeClr>
              </a:solidFill>
              <a:latin typeface="Arial" pitchFamily="34" charset="0"/>
            </a:endParaRPr>
          </a:p>
          <a:p>
            <a:pPr marL="285750" indent="-285750" algn="just" fontAlgn="ctr">
              <a:buClr>
                <a:srgbClr val="008080"/>
              </a:buClr>
              <a:buFont typeface="Wingdings" panose="05000000000000000000" pitchFamily="2" charset="2"/>
              <a:buChar char="Ø"/>
            </a:pPr>
            <a:r>
              <a:rPr lang="ru-RU" b="1" dirty="0">
                <a:solidFill>
                  <a:schemeClr val="accent1">
                    <a:lumMod val="50000"/>
                  </a:schemeClr>
                </a:solidFill>
                <a:latin typeface="Arial" pitchFamily="34" charset="0"/>
              </a:rPr>
              <a:t> Информация о незакрытых заявках</a:t>
            </a:r>
          </a:p>
          <a:p>
            <a:pPr algn="just" fontAlgn="ctr">
              <a:buClr>
                <a:srgbClr val="008080"/>
              </a:buClr>
              <a:buFont typeface="Wingdings" pitchFamily="2" charset="2"/>
              <a:buNone/>
            </a:pPr>
            <a:endParaRPr lang="ru-RU" b="1" dirty="0">
              <a:latin typeface="Arial" pitchFamily="34" charset="0"/>
            </a:endParaRPr>
          </a:p>
        </p:txBody>
      </p:sp>
      <p:pic>
        <p:nvPicPr>
          <p:cNvPr id="15365" name="Picture 5" descr="survey_result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263" y="3860800"/>
            <a:ext cx="3960812" cy="297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305" y="407028"/>
            <a:ext cx="9156388" cy="438582"/>
          </a:xfrm>
          <a:prstGeom prst="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square" lIns="68580" tIns="34290" rIns="68580" bIns="34290">
            <a:spAutoFit/>
          </a:bodyPr>
          <a:lstStyle/>
          <a:p>
            <a:pPr algn="ctr"/>
            <a:r>
              <a:rPr lang="ru-RU" sz="2400" dirty="0">
                <a:solidFill>
                  <a:schemeClr val="bg1"/>
                </a:solidFill>
              </a:rPr>
              <a:t>ТБМ -</a:t>
            </a:r>
            <a:r>
              <a:rPr lang="en-US" sz="2400" dirty="0">
                <a:solidFill>
                  <a:schemeClr val="bg1"/>
                </a:solidFill>
              </a:rPr>
              <a:t> Logicon</a:t>
            </a:r>
            <a:r>
              <a:rPr lang="ru-RU" sz="2400">
                <a:solidFill>
                  <a:schemeClr val="bg1"/>
                </a:solidFill>
              </a:rPr>
              <a:t>. </a:t>
            </a:r>
            <a:r>
              <a:rPr lang="ru-RU" sz="2400" smtClean="0">
                <a:solidFill>
                  <a:schemeClr val="bg1"/>
                </a:solidFill>
              </a:rPr>
              <a:t>Оценка Производителей</a:t>
            </a:r>
            <a:endParaRPr lang="ru-RU" sz="2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4442330"/>
      </p:ext>
    </p:extLst>
  </p:cSld>
  <p:clrMapOvr>
    <a:masterClrMapping/>
  </p:clrMapOvr>
  <p:transition spd="med" advTm="8000">
    <p:split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Box 4"/>
          <p:cNvSpPr txBox="1">
            <a:spLocks noChangeArrowheads="1"/>
          </p:cNvSpPr>
          <p:nvPr/>
        </p:nvSpPr>
        <p:spPr bwMode="auto">
          <a:xfrm>
            <a:off x="540072" y="2420888"/>
            <a:ext cx="8280400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ru-RU" sz="4000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СПАСИБО ЗА ВНИМАНИЕ</a:t>
            </a:r>
            <a:r>
              <a:rPr lang="ru-RU" sz="4000" b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!</a:t>
            </a:r>
            <a:endParaRPr lang="en-US" sz="4000" b="1" dirty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charset="0"/>
            </a:endParaRP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16416" y="0"/>
            <a:ext cx="721519" cy="6072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373833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Нижний колонтитул 4"/>
          <p:cNvSpPr>
            <a:spLocks noGrp="1"/>
          </p:cNvSpPr>
          <p:nvPr>
            <p:ph type="ftr" sz="quarter" idx="11"/>
          </p:nvPr>
        </p:nvSpPr>
        <p:spPr bwMode="auto">
          <a:xfrm>
            <a:off x="6994574" y="6453336"/>
            <a:ext cx="1905000" cy="228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PragmaticaCTT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PragmaticaCTT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PragmaticaCTT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PragmaticaCTT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PragmaticaCTT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ragmaticaCTT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ragmaticaCTT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ragmaticaCTT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ragmaticaCTT" pitchFamily="34" charset="0"/>
              </a:defRPr>
            </a:lvl9pPr>
          </a:lstStyle>
          <a:p>
            <a:pPr eaLnBrk="1" hangingPunct="1"/>
            <a:r>
              <a:rPr lang="en-US" dirty="0">
                <a:solidFill>
                  <a:schemeClr val="tx2"/>
                </a:solidFill>
                <a:latin typeface="Arial" charset="0"/>
              </a:rPr>
              <a:t>www.tbm.ru</a:t>
            </a:r>
          </a:p>
        </p:txBody>
      </p:sp>
      <p:sp>
        <p:nvSpPr>
          <p:cNvPr id="38" name="AutoShape 46"/>
          <p:cNvSpPr>
            <a:spLocks noChangeArrowheads="1"/>
          </p:cNvSpPr>
          <p:nvPr/>
        </p:nvSpPr>
        <p:spPr bwMode="ltGray">
          <a:xfrm rot="5400000">
            <a:off x="-2422526" y="1439863"/>
            <a:ext cx="4824413" cy="4770438"/>
          </a:xfrm>
          <a:custGeom>
            <a:avLst/>
            <a:gdLst>
              <a:gd name="G0" fmla="+- 10478 0 0"/>
              <a:gd name="G1" fmla="+- -11739500 0 0"/>
              <a:gd name="G2" fmla="+- 0 0 -11739500"/>
              <a:gd name="T0" fmla="*/ 0 256 1"/>
              <a:gd name="T1" fmla="*/ 180 256 1"/>
              <a:gd name="G3" fmla="+- -11739500 T0 T1"/>
              <a:gd name="T2" fmla="*/ 0 256 1"/>
              <a:gd name="T3" fmla="*/ 90 256 1"/>
              <a:gd name="G4" fmla="+- -11739500 T2 T3"/>
              <a:gd name="G5" fmla="*/ G4 2 1"/>
              <a:gd name="T4" fmla="*/ 90 256 1"/>
              <a:gd name="T5" fmla="*/ 0 256 1"/>
              <a:gd name="G6" fmla="+- -11739500 T4 T5"/>
              <a:gd name="G7" fmla="*/ G6 2 1"/>
              <a:gd name="G8" fmla="abs -11739500"/>
              <a:gd name="T6" fmla="*/ 0 256 1"/>
              <a:gd name="T7" fmla="*/ 90 256 1"/>
              <a:gd name="G9" fmla="+- G8 T6 T7"/>
              <a:gd name="G10" fmla="?: G9 G7 G5"/>
              <a:gd name="T8" fmla="*/ 0 256 1"/>
              <a:gd name="T9" fmla="*/ 360 256 1"/>
              <a:gd name="G11" fmla="+- G10 T8 T9"/>
              <a:gd name="G12" fmla="?: G10 G11 G10"/>
              <a:gd name="T10" fmla="*/ 0 256 1"/>
              <a:gd name="T11" fmla="*/ 360 256 1"/>
              <a:gd name="G13" fmla="+- G12 T10 T11"/>
              <a:gd name="G14" fmla="?: G12 G13 G12"/>
              <a:gd name="G15" fmla="+- 0 0 G14"/>
              <a:gd name="G16" fmla="+- 10800 0 0"/>
              <a:gd name="G17" fmla="+- 10800 0 10478"/>
              <a:gd name="G18" fmla="*/ 10478 1 2"/>
              <a:gd name="G19" fmla="+- G18 5400 0"/>
              <a:gd name="G20" fmla="cos G19 -11739500"/>
              <a:gd name="G21" fmla="sin G19 -11739500"/>
              <a:gd name="G22" fmla="+- G20 10800 0"/>
              <a:gd name="G23" fmla="+- G21 10800 0"/>
              <a:gd name="G24" fmla="+- 10800 0 G20"/>
              <a:gd name="G25" fmla="+- 10478 10800 0"/>
              <a:gd name="G26" fmla="?: G9 G17 G25"/>
              <a:gd name="G27" fmla="?: G9 0 21600"/>
              <a:gd name="G28" fmla="cos 10800 -11739500"/>
              <a:gd name="G29" fmla="sin 10800 -11739500"/>
              <a:gd name="G30" fmla="sin 10478 -11739500"/>
              <a:gd name="G31" fmla="+- G28 10800 0"/>
              <a:gd name="G32" fmla="+- G29 10800 0"/>
              <a:gd name="G33" fmla="+- G30 10800 0"/>
              <a:gd name="G34" fmla="?: G4 0 G31"/>
              <a:gd name="G35" fmla="?: -11739500 G34 0"/>
              <a:gd name="G36" fmla="?: G6 G35 G31"/>
              <a:gd name="G37" fmla="+- 21600 0 G36"/>
              <a:gd name="G38" fmla="?: G4 0 G33"/>
              <a:gd name="G39" fmla="?: -11739500 G38 G32"/>
              <a:gd name="G40" fmla="?: G6 G39 0"/>
              <a:gd name="G41" fmla="?: G4 G32 21600"/>
              <a:gd name="G42" fmla="?: G6 G41 G33"/>
              <a:gd name="T12" fmla="*/ 10800 w 21600"/>
              <a:gd name="T13" fmla="*/ 0 h 21600"/>
              <a:gd name="T14" fmla="*/ 162 w 21600"/>
              <a:gd name="T15" fmla="*/ 10638 h 21600"/>
              <a:gd name="T16" fmla="*/ 10800 w 21600"/>
              <a:gd name="T17" fmla="*/ 322 h 21600"/>
              <a:gd name="T18" fmla="*/ 21438 w 21600"/>
              <a:gd name="T19" fmla="*/ 10638 h 21600"/>
              <a:gd name="T20" fmla="*/ G36 w 21600"/>
              <a:gd name="T21" fmla="*/ G40 h 21600"/>
              <a:gd name="T22" fmla="*/ G37 w 21600"/>
              <a:gd name="T23" fmla="*/ G42 h 21600"/>
            </a:gdLst>
            <a:ahLst/>
            <a:cxnLst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T20" t="T21" r="T22" b="T23"/>
            <a:pathLst>
              <a:path w="21600" h="21600">
                <a:moveTo>
                  <a:pt x="323" y="10641"/>
                </a:moveTo>
                <a:cubicBezTo>
                  <a:pt x="410" y="4916"/>
                  <a:pt x="5075" y="321"/>
                  <a:pt x="10800" y="322"/>
                </a:cubicBezTo>
                <a:cubicBezTo>
                  <a:pt x="16524" y="322"/>
                  <a:pt x="21189" y="4916"/>
                  <a:pt x="21276" y="10641"/>
                </a:cubicBezTo>
                <a:lnTo>
                  <a:pt x="21598" y="10636"/>
                </a:lnTo>
                <a:cubicBezTo>
                  <a:pt x="21509" y="4736"/>
                  <a:pt x="16700" y="-1"/>
                  <a:pt x="10799" y="0"/>
                </a:cubicBezTo>
                <a:cubicBezTo>
                  <a:pt x="4899" y="0"/>
                  <a:pt x="90" y="4736"/>
                  <a:pt x="1" y="10636"/>
                </a:cubicBezTo>
                <a:close/>
              </a:path>
            </a:pathLst>
          </a:custGeom>
          <a:solidFill>
            <a:schemeClr val="accent1">
              <a:lumMod val="75000"/>
            </a:schemeClr>
          </a:solidFill>
          <a:ln w="9525" algn="ctr">
            <a:solidFill>
              <a:schemeClr val="accent1">
                <a:lumMod val="75000"/>
              </a:schemeClr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>
              <a:defRPr/>
            </a:pPr>
            <a:endParaRPr lang="ru-RU"/>
          </a:p>
        </p:txBody>
      </p:sp>
      <p:sp>
        <p:nvSpPr>
          <p:cNvPr id="39" name="AutoShape 47"/>
          <p:cNvSpPr>
            <a:spLocks noChangeArrowheads="1"/>
          </p:cNvSpPr>
          <p:nvPr/>
        </p:nvSpPr>
        <p:spPr bwMode="ltGray">
          <a:xfrm rot="5400000" flipH="1">
            <a:off x="-2016918" y="1839118"/>
            <a:ext cx="4032250" cy="3929063"/>
          </a:xfrm>
          <a:custGeom>
            <a:avLst/>
            <a:gdLst>
              <a:gd name="G0" fmla="+- 56 0 0"/>
              <a:gd name="G1" fmla="+- 11796480 0 0"/>
              <a:gd name="G2" fmla="+- 0 0 11796480"/>
              <a:gd name="T0" fmla="*/ 0 256 1"/>
              <a:gd name="T1" fmla="*/ 180 256 1"/>
              <a:gd name="G3" fmla="+- 11796480 T0 T1"/>
              <a:gd name="T2" fmla="*/ 0 256 1"/>
              <a:gd name="T3" fmla="*/ 90 256 1"/>
              <a:gd name="G4" fmla="+- 11796480 T2 T3"/>
              <a:gd name="G5" fmla="*/ G4 2 1"/>
              <a:gd name="T4" fmla="*/ 90 256 1"/>
              <a:gd name="T5" fmla="*/ 0 256 1"/>
              <a:gd name="G6" fmla="+- 11796480 T4 T5"/>
              <a:gd name="G7" fmla="*/ G6 2 1"/>
              <a:gd name="G8" fmla="abs 11796480"/>
              <a:gd name="T6" fmla="*/ 0 256 1"/>
              <a:gd name="T7" fmla="*/ 90 256 1"/>
              <a:gd name="G9" fmla="+- G8 T6 T7"/>
              <a:gd name="G10" fmla="?: G9 G7 G5"/>
              <a:gd name="T8" fmla="*/ 0 256 1"/>
              <a:gd name="T9" fmla="*/ 360 256 1"/>
              <a:gd name="G11" fmla="+- G10 T8 T9"/>
              <a:gd name="G12" fmla="?: G10 G11 G10"/>
              <a:gd name="T10" fmla="*/ 0 256 1"/>
              <a:gd name="T11" fmla="*/ 360 256 1"/>
              <a:gd name="G13" fmla="+- G12 T10 T11"/>
              <a:gd name="G14" fmla="?: G12 G13 G12"/>
              <a:gd name="G15" fmla="+- 0 0 G14"/>
              <a:gd name="G16" fmla="+- 10800 0 0"/>
              <a:gd name="G17" fmla="+- 10800 0 56"/>
              <a:gd name="G18" fmla="*/ 56 1 2"/>
              <a:gd name="G19" fmla="+- G18 5400 0"/>
              <a:gd name="G20" fmla="cos G19 11796480"/>
              <a:gd name="G21" fmla="sin G19 11796480"/>
              <a:gd name="G22" fmla="+- G20 10800 0"/>
              <a:gd name="G23" fmla="+- G21 10800 0"/>
              <a:gd name="G24" fmla="+- 10800 0 G20"/>
              <a:gd name="G25" fmla="+- 56 10800 0"/>
              <a:gd name="G26" fmla="?: G9 G17 G25"/>
              <a:gd name="G27" fmla="?: G9 0 21600"/>
              <a:gd name="G28" fmla="cos 10800 11796480"/>
              <a:gd name="G29" fmla="sin 10800 11796480"/>
              <a:gd name="G30" fmla="sin 56 11796480"/>
              <a:gd name="G31" fmla="+- G28 10800 0"/>
              <a:gd name="G32" fmla="+- G29 10800 0"/>
              <a:gd name="G33" fmla="+- G30 10800 0"/>
              <a:gd name="G34" fmla="?: G4 0 G31"/>
              <a:gd name="G35" fmla="?: 11796480 G34 0"/>
              <a:gd name="G36" fmla="?: G6 G35 G31"/>
              <a:gd name="G37" fmla="+- 21600 0 G36"/>
              <a:gd name="G38" fmla="?: G4 0 G33"/>
              <a:gd name="G39" fmla="?: 11796480 G38 G32"/>
              <a:gd name="G40" fmla="?: G6 G39 0"/>
              <a:gd name="G41" fmla="?: G4 G32 21600"/>
              <a:gd name="G42" fmla="?: G6 G41 G33"/>
              <a:gd name="T12" fmla="*/ 10800 w 21600"/>
              <a:gd name="T13" fmla="*/ 0 h 21600"/>
              <a:gd name="T14" fmla="*/ 5372 w 21600"/>
              <a:gd name="T15" fmla="*/ 10800 h 21600"/>
              <a:gd name="T16" fmla="*/ 10800 w 21600"/>
              <a:gd name="T17" fmla="*/ 10744 h 21600"/>
              <a:gd name="T18" fmla="*/ 16228 w 21600"/>
              <a:gd name="T19" fmla="*/ 10800 h 21600"/>
              <a:gd name="T20" fmla="*/ G36 w 21600"/>
              <a:gd name="T21" fmla="*/ G40 h 21600"/>
              <a:gd name="T22" fmla="*/ G37 w 21600"/>
              <a:gd name="T23" fmla="*/ G42 h 21600"/>
            </a:gdLst>
            <a:ahLst/>
            <a:cxnLst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T20" t="T21" r="T22" b="T23"/>
            <a:pathLst>
              <a:path w="21600" h="21600">
                <a:moveTo>
                  <a:pt x="10744" y="10800"/>
                </a:moveTo>
                <a:cubicBezTo>
                  <a:pt x="10744" y="10769"/>
                  <a:pt x="10769" y="10744"/>
                  <a:pt x="10800" y="10744"/>
                </a:cubicBezTo>
                <a:cubicBezTo>
                  <a:pt x="10830" y="10743"/>
                  <a:pt x="10855" y="10769"/>
                  <a:pt x="10856" y="10799"/>
                </a:cubicBezTo>
                <a:lnTo>
                  <a:pt x="21600" y="10800"/>
                </a:lnTo>
                <a:cubicBezTo>
                  <a:pt x="21600" y="4835"/>
                  <a:pt x="16764" y="0"/>
                  <a:pt x="10800" y="0"/>
                </a:cubicBezTo>
                <a:cubicBezTo>
                  <a:pt x="4835" y="0"/>
                  <a:pt x="0" y="4835"/>
                  <a:pt x="0" y="10800"/>
                </a:cubicBezTo>
                <a:close/>
              </a:path>
            </a:pathLst>
          </a:custGeom>
          <a:gradFill rotWithShape="1">
            <a:gsLst>
              <a:gs pos="0">
                <a:schemeClr val="bg2">
                  <a:alpha val="56000"/>
                </a:schemeClr>
              </a:gs>
              <a:gs pos="100000">
                <a:schemeClr val="bg2">
                  <a:gamma/>
                  <a:tint val="0"/>
                  <a:invGamma/>
                  <a:alpha val="48000"/>
                </a:scheme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ru-RU"/>
          </a:p>
        </p:txBody>
      </p:sp>
      <p:sp>
        <p:nvSpPr>
          <p:cNvPr id="4103" name="AutoShape 49"/>
          <p:cNvSpPr>
            <a:spLocks noChangeArrowheads="1"/>
          </p:cNvSpPr>
          <p:nvPr/>
        </p:nvSpPr>
        <p:spPr bwMode="gray">
          <a:xfrm>
            <a:off x="2495405" y="3681096"/>
            <a:ext cx="6585486" cy="612000"/>
          </a:xfrm>
          <a:prstGeom prst="roundRect">
            <a:avLst>
              <a:gd name="adj" fmla="val 50000"/>
            </a:avLst>
          </a:prstGeom>
          <a:noFill/>
          <a:ln w="28575" algn="ctr">
            <a:solidFill>
              <a:schemeClr val="bg2">
                <a:lumMod val="90000"/>
              </a:schemeClr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rgbClr val="FFFFFF"/>
                    </a:gs>
                    <a:gs pos="100000">
                      <a:schemeClr val="hlink"/>
                    </a:gs>
                  </a:gsLst>
                  <a:lin ang="0" scaled="1"/>
                </a:gra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76200" dir="10800000" kx="-3284103" algn="b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ru-RU" sz="1300" b="1" dirty="0">
                <a:solidFill>
                  <a:schemeClr val="accent1">
                    <a:lumMod val="75000"/>
                  </a:schemeClr>
                </a:solidFill>
                <a:latin typeface="Arial" charset="0"/>
              </a:rPr>
              <a:t>Информация о потребности ТБМ в товаре </a:t>
            </a:r>
            <a:r>
              <a:rPr lang="ru-RU" sz="1300" b="1" dirty="0" smtClean="0">
                <a:solidFill>
                  <a:schemeClr val="accent1">
                    <a:lumMod val="75000"/>
                  </a:schemeClr>
                </a:solidFill>
                <a:latin typeface="Arial" charset="0"/>
              </a:rPr>
              <a:t>автоматически передается </a:t>
            </a:r>
            <a:endParaRPr lang="en-US" sz="1300" b="1" dirty="0">
              <a:solidFill>
                <a:schemeClr val="accent1">
                  <a:lumMod val="75000"/>
                </a:schemeClr>
              </a:solidFill>
              <a:latin typeface="Arial" charset="0"/>
            </a:endParaRPr>
          </a:p>
          <a:p>
            <a:pPr algn="ctr"/>
            <a:r>
              <a:rPr lang="ru-RU" sz="1300" b="1" dirty="0">
                <a:solidFill>
                  <a:schemeClr val="accent1">
                    <a:lumMod val="75000"/>
                  </a:schemeClr>
                </a:solidFill>
                <a:latin typeface="Arial" charset="0"/>
              </a:rPr>
              <a:t>в</a:t>
            </a:r>
            <a:r>
              <a:rPr lang="en-US" sz="1300" b="1" dirty="0">
                <a:solidFill>
                  <a:schemeClr val="accent1">
                    <a:lumMod val="75000"/>
                  </a:schemeClr>
                </a:solidFill>
                <a:latin typeface="Arial" charset="0"/>
              </a:rPr>
              <a:t> </a:t>
            </a:r>
            <a:r>
              <a:rPr lang="ru-RU" sz="1300" b="1" dirty="0">
                <a:solidFill>
                  <a:schemeClr val="accent1">
                    <a:lumMod val="75000"/>
                  </a:schemeClr>
                </a:solidFill>
                <a:latin typeface="Arial" charset="0"/>
              </a:rPr>
              <a:t>систему </a:t>
            </a:r>
            <a:r>
              <a:rPr lang="ru-RU" sz="1300" b="1" dirty="0" smtClean="0">
                <a:solidFill>
                  <a:schemeClr val="accent1">
                    <a:lumMod val="75000"/>
                  </a:schemeClr>
                </a:solidFill>
                <a:latin typeface="Arial" charset="0"/>
              </a:rPr>
              <a:t>Производителя</a:t>
            </a:r>
            <a:endParaRPr lang="ru-RU" sz="1300" b="1" dirty="0">
              <a:solidFill>
                <a:schemeClr val="accent1">
                  <a:lumMod val="75000"/>
                </a:schemeClr>
              </a:solidFill>
              <a:latin typeface="Arial" charset="0"/>
            </a:endParaRPr>
          </a:p>
        </p:txBody>
      </p:sp>
      <p:sp>
        <p:nvSpPr>
          <p:cNvPr id="4104" name="AutoShape 50"/>
          <p:cNvSpPr>
            <a:spLocks noChangeArrowheads="1"/>
          </p:cNvSpPr>
          <p:nvPr/>
        </p:nvSpPr>
        <p:spPr bwMode="gray">
          <a:xfrm>
            <a:off x="1994544" y="2024912"/>
            <a:ext cx="6465888" cy="612000"/>
          </a:xfrm>
          <a:prstGeom prst="roundRect">
            <a:avLst>
              <a:gd name="adj" fmla="val 50000"/>
            </a:avLst>
          </a:prstGeom>
          <a:noFill/>
          <a:ln w="28575" algn="ctr">
            <a:solidFill>
              <a:schemeClr val="bg2">
                <a:lumMod val="90000"/>
              </a:schemeClr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rgbClr val="FFFFFF"/>
                    </a:gs>
                    <a:gs pos="100000">
                      <a:schemeClr val="accent1"/>
                    </a:gs>
                  </a:gsLst>
                  <a:lin ang="0" scaled="1"/>
                </a:gra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76200" dir="10800000" kx="-3284103" algn="b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lnSpc>
                <a:spcPct val="80000"/>
              </a:lnSpc>
              <a:spcBef>
                <a:spcPct val="20000"/>
              </a:spcBef>
            </a:pPr>
            <a:r>
              <a:rPr lang="ru-RU" sz="1300" b="1" dirty="0">
                <a:solidFill>
                  <a:schemeClr val="accent1">
                    <a:lumMod val="75000"/>
                  </a:schemeClr>
                </a:solidFill>
                <a:latin typeface="Arial" charset="0"/>
              </a:rPr>
              <a:t>При формировании потребности</a:t>
            </a:r>
            <a:r>
              <a:rPr lang="en-US" sz="1300" b="1" dirty="0">
                <a:solidFill>
                  <a:schemeClr val="accent1">
                    <a:lumMod val="75000"/>
                  </a:schemeClr>
                </a:solidFill>
                <a:latin typeface="Arial" charset="0"/>
              </a:rPr>
              <a:t> </a:t>
            </a:r>
            <a:r>
              <a:rPr lang="ru-RU" sz="1300" b="1" dirty="0">
                <a:solidFill>
                  <a:schemeClr val="accent1">
                    <a:lumMod val="75000"/>
                  </a:schemeClr>
                </a:solidFill>
                <a:latin typeface="Arial" charset="0"/>
              </a:rPr>
              <a:t>в товаре работает система </a:t>
            </a:r>
            <a:endParaRPr lang="ru-RU" sz="1300" b="1" dirty="0" smtClean="0">
              <a:solidFill>
                <a:schemeClr val="accent1">
                  <a:lumMod val="75000"/>
                </a:schemeClr>
              </a:solidFill>
              <a:latin typeface="Arial" charset="0"/>
            </a:endParaRPr>
          </a:p>
          <a:p>
            <a:pPr algn="ctr">
              <a:lnSpc>
                <a:spcPct val="80000"/>
              </a:lnSpc>
              <a:spcBef>
                <a:spcPct val="20000"/>
              </a:spcBef>
            </a:pPr>
            <a:r>
              <a:rPr lang="ru-RU" sz="1300" b="1" dirty="0" smtClean="0">
                <a:solidFill>
                  <a:schemeClr val="accent1">
                    <a:lumMod val="75000"/>
                  </a:schemeClr>
                </a:solidFill>
                <a:latin typeface="Arial" charset="0"/>
              </a:rPr>
              <a:t>вытягивания</a:t>
            </a:r>
            <a:r>
              <a:rPr lang="ru-RU" sz="1300" b="1" dirty="0">
                <a:solidFill>
                  <a:schemeClr val="accent1">
                    <a:lumMod val="75000"/>
                  </a:schemeClr>
                </a:solidFill>
                <a:latin typeface="Arial" charset="0"/>
              </a:rPr>
              <a:t>, где главным</a:t>
            </a:r>
            <a:r>
              <a:rPr lang="en-US" sz="1300" b="1" dirty="0">
                <a:solidFill>
                  <a:schemeClr val="accent1">
                    <a:lumMod val="75000"/>
                  </a:schemeClr>
                </a:solidFill>
                <a:latin typeface="Arial" charset="0"/>
              </a:rPr>
              <a:t> </a:t>
            </a:r>
            <a:r>
              <a:rPr lang="ru-RU" sz="1300" b="1" dirty="0">
                <a:solidFill>
                  <a:schemeClr val="accent1">
                    <a:lumMod val="75000"/>
                  </a:schemeClr>
                </a:solidFill>
                <a:latin typeface="Arial" charset="0"/>
              </a:rPr>
              <a:t>является КЛИЕНТ</a:t>
            </a:r>
          </a:p>
        </p:txBody>
      </p:sp>
      <p:sp>
        <p:nvSpPr>
          <p:cNvPr id="4105" name="AutoShape 51"/>
          <p:cNvSpPr>
            <a:spLocks noChangeArrowheads="1"/>
          </p:cNvSpPr>
          <p:nvPr/>
        </p:nvSpPr>
        <p:spPr bwMode="gray">
          <a:xfrm>
            <a:off x="2473716" y="2852936"/>
            <a:ext cx="6607175" cy="612000"/>
          </a:xfrm>
          <a:prstGeom prst="roundRect">
            <a:avLst>
              <a:gd name="adj" fmla="val 50000"/>
            </a:avLst>
          </a:prstGeom>
          <a:noFill/>
          <a:ln w="28575" algn="ctr">
            <a:solidFill>
              <a:schemeClr val="bg2">
                <a:lumMod val="90000"/>
              </a:schemeClr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rgbClr val="FFFFFF"/>
                    </a:gs>
                    <a:gs pos="100000">
                      <a:schemeClr val="hlink"/>
                    </a:gs>
                  </a:gsLst>
                  <a:lin ang="0" scaled="1"/>
                </a:gra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76200" dir="10800000" kx="-3284103" algn="b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/>
            <a:r>
              <a:rPr lang="ru-RU" sz="1300" b="1" dirty="0" smtClean="0">
                <a:solidFill>
                  <a:schemeClr val="accent1">
                    <a:lumMod val="75000"/>
                  </a:schemeClr>
                </a:solidFill>
                <a:latin typeface="Arial" charset="0"/>
              </a:rPr>
              <a:t>Производитель </a:t>
            </a:r>
            <a:r>
              <a:rPr lang="ru-RU" sz="1300" b="1" dirty="0">
                <a:solidFill>
                  <a:schemeClr val="accent1">
                    <a:lumMod val="75000"/>
                  </a:schemeClr>
                </a:solidFill>
                <a:latin typeface="Arial" charset="0"/>
              </a:rPr>
              <a:t>получает информацию о возникновении потребности в </a:t>
            </a:r>
            <a:br>
              <a:rPr lang="ru-RU" sz="1300" b="1" dirty="0">
                <a:solidFill>
                  <a:schemeClr val="accent1">
                    <a:lumMod val="75000"/>
                  </a:schemeClr>
                </a:solidFill>
                <a:latin typeface="Arial" charset="0"/>
              </a:rPr>
            </a:br>
            <a:r>
              <a:rPr lang="ru-RU" sz="1300" b="1" dirty="0" smtClean="0">
                <a:solidFill>
                  <a:schemeClr val="accent1">
                    <a:lumMod val="75000"/>
                  </a:schemeClr>
                </a:solidFill>
                <a:latin typeface="Arial" charset="0"/>
              </a:rPr>
              <a:t>товаре</a:t>
            </a:r>
            <a:endParaRPr lang="en-US" sz="1300" b="1" dirty="0">
              <a:solidFill>
                <a:schemeClr val="accent1">
                  <a:lumMod val="75000"/>
                </a:schemeClr>
              </a:solidFill>
              <a:latin typeface="Arial" charset="0"/>
            </a:endParaRPr>
          </a:p>
        </p:txBody>
      </p:sp>
      <p:sp>
        <p:nvSpPr>
          <p:cNvPr id="4106" name="AutoShape 52"/>
          <p:cNvSpPr>
            <a:spLocks noChangeArrowheads="1"/>
          </p:cNvSpPr>
          <p:nvPr/>
        </p:nvSpPr>
        <p:spPr bwMode="gray">
          <a:xfrm>
            <a:off x="1331913" y="1196752"/>
            <a:ext cx="6427626" cy="612000"/>
          </a:xfrm>
          <a:prstGeom prst="roundRect">
            <a:avLst>
              <a:gd name="adj" fmla="val 50000"/>
            </a:avLst>
          </a:prstGeom>
          <a:noFill/>
          <a:ln w="28575" algn="ctr">
            <a:solidFill>
              <a:schemeClr val="bg2">
                <a:lumMod val="90000"/>
              </a:schemeClr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rgbClr val="FFFFFF"/>
                    </a:gs>
                    <a:gs pos="100000">
                      <a:schemeClr val="accent1"/>
                    </a:gs>
                  </a:gsLst>
                  <a:lin ang="0" scaled="1"/>
                </a:gra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76200" dir="10800000" kx="-3284103" algn="b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ru-RU" sz="1300" b="1" dirty="0" smtClean="0">
                <a:solidFill>
                  <a:schemeClr val="accent1">
                    <a:lumMod val="75000"/>
                  </a:schemeClr>
                </a:solidFill>
                <a:latin typeface="Arial" charset="0"/>
              </a:rPr>
              <a:t>ТБМ предоставляет свой программный продукт </a:t>
            </a:r>
          </a:p>
          <a:p>
            <a:pPr algn="ctr"/>
            <a:r>
              <a:rPr lang="ru-RU" sz="1300" b="1" dirty="0" smtClean="0">
                <a:solidFill>
                  <a:schemeClr val="accent1">
                    <a:lumMod val="75000"/>
                  </a:schemeClr>
                </a:solidFill>
                <a:latin typeface="Arial" charset="0"/>
              </a:rPr>
              <a:t>для интеграции с </a:t>
            </a:r>
            <a:r>
              <a:rPr lang="en-US" sz="1300" b="1" dirty="0" smtClean="0">
                <a:solidFill>
                  <a:schemeClr val="accent1">
                    <a:lumMod val="75000"/>
                  </a:schemeClr>
                </a:solidFill>
                <a:latin typeface="Arial" charset="0"/>
              </a:rPr>
              <a:t>ERP </a:t>
            </a:r>
            <a:r>
              <a:rPr lang="ru-RU" sz="1300" b="1" dirty="0" smtClean="0">
                <a:solidFill>
                  <a:schemeClr val="accent1">
                    <a:lumMod val="75000"/>
                  </a:schemeClr>
                </a:solidFill>
                <a:latin typeface="Arial" charset="0"/>
              </a:rPr>
              <a:t>системой  Производителя </a:t>
            </a:r>
            <a:endParaRPr lang="ru-RU" sz="1300" b="1" dirty="0">
              <a:solidFill>
                <a:schemeClr val="accent1">
                  <a:lumMod val="75000"/>
                </a:schemeClr>
              </a:solidFill>
              <a:latin typeface="Arial" charset="0"/>
            </a:endParaRPr>
          </a:p>
        </p:txBody>
      </p:sp>
      <p:grpSp>
        <p:nvGrpSpPr>
          <p:cNvPr id="4107" name="Group 53"/>
          <p:cNvGrpSpPr>
            <a:grpSpLocks/>
          </p:cNvGrpSpPr>
          <p:nvPr/>
        </p:nvGrpSpPr>
        <p:grpSpPr bwMode="auto">
          <a:xfrm>
            <a:off x="1016597" y="1502719"/>
            <a:ext cx="381000" cy="381000"/>
            <a:chOff x="2078" y="1680"/>
            <a:chExt cx="1615" cy="1615"/>
          </a:xfrm>
        </p:grpSpPr>
        <p:sp>
          <p:nvSpPr>
            <p:cNvPr id="4146" name="Oval 54"/>
            <p:cNvSpPr>
              <a:spLocks noChangeArrowheads="1"/>
            </p:cNvSpPr>
            <p:nvPr/>
          </p:nvSpPr>
          <p:spPr bwMode="gray">
            <a:xfrm>
              <a:off x="2078" y="1680"/>
              <a:ext cx="1615" cy="1615"/>
            </a:xfrm>
            <a:prstGeom prst="ellipse">
              <a:avLst/>
            </a:prstGeom>
            <a:gradFill rotWithShape="1">
              <a:gsLst>
                <a:gs pos="0">
                  <a:srgbClr val="767676"/>
                </a:gs>
                <a:gs pos="50000">
                  <a:srgbClr val="FFFFFF"/>
                </a:gs>
                <a:gs pos="100000">
                  <a:srgbClr val="767676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5715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76200" dir="10800000" kx="-3284103" algn="b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4147" name="Oval 55"/>
            <p:cNvSpPr>
              <a:spLocks noChangeArrowheads="1"/>
            </p:cNvSpPr>
            <p:nvPr/>
          </p:nvSpPr>
          <p:spPr bwMode="gray">
            <a:xfrm>
              <a:off x="2170" y="1771"/>
              <a:ext cx="1430" cy="1430"/>
            </a:xfrm>
            <a:prstGeom prst="ellipse">
              <a:avLst/>
            </a:prstGeom>
            <a:gradFill rotWithShape="1">
              <a:gsLst>
                <a:gs pos="0">
                  <a:srgbClr val="A2A2A2"/>
                </a:gs>
                <a:gs pos="50000">
                  <a:srgbClr val="FFFFFF"/>
                </a:gs>
                <a:gs pos="100000">
                  <a:srgbClr val="A2A2A2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76200" dir="10800000" kx="-3284103" algn="b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48" name="Oval 56"/>
            <p:cNvSpPr>
              <a:spLocks noChangeArrowheads="1"/>
            </p:cNvSpPr>
            <p:nvPr/>
          </p:nvSpPr>
          <p:spPr bwMode="gray">
            <a:xfrm>
              <a:off x="2253" y="1855"/>
              <a:ext cx="1265" cy="1265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tint val="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4149" name="Oval 57"/>
            <p:cNvSpPr>
              <a:spLocks noChangeArrowheads="1"/>
            </p:cNvSpPr>
            <p:nvPr/>
          </p:nvSpPr>
          <p:spPr bwMode="gray">
            <a:xfrm>
              <a:off x="2254" y="1856"/>
              <a:ext cx="1262" cy="1264"/>
            </a:xfrm>
            <a:prstGeom prst="ellipse">
              <a:avLst/>
            </a:prstGeom>
            <a:gradFill rotWithShape="1">
              <a:gsLst>
                <a:gs pos="0">
                  <a:srgbClr val="000000"/>
                </a:gs>
                <a:gs pos="100000">
                  <a:srgbClr val="FFCC00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endParaRPr lang="ru-RU"/>
            </a:p>
          </p:txBody>
        </p:sp>
        <p:sp>
          <p:nvSpPr>
            <p:cNvPr id="50" name="Oval 58"/>
            <p:cNvSpPr>
              <a:spLocks noChangeArrowheads="1"/>
            </p:cNvSpPr>
            <p:nvPr/>
          </p:nvSpPr>
          <p:spPr bwMode="gray">
            <a:xfrm>
              <a:off x="2334" y="1936"/>
              <a:ext cx="1097" cy="1104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54118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4151" name="Oval 59"/>
            <p:cNvSpPr>
              <a:spLocks noChangeArrowheads="1"/>
            </p:cNvSpPr>
            <p:nvPr/>
          </p:nvSpPr>
          <p:spPr bwMode="gray">
            <a:xfrm>
              <a:off x="2337" y="1939"/>
              <a:ext cx="1096" cy="1098"/>
            </a:xfrm>
            <a:prstGeom prst="ellipse">
              <a:avLst/>
            </a:prstGeom>
            <a:gradFill rotWithShape="1">
              <a:gsLst>
                <a:gs pos="0">
                  <a:srgbClr val="FFCC00"/>
                </a:gs>
                <a:gs pos="100000">
                  <a:srgbClr val="7C6300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endParaRPr lang="ru-RU"/>
            </a:p>
          </p:txBody>
        </p:sp>
      </p:grpSp>
      <p:grpSp>
        <p:nvGrpSpPr>
          <p:cNvPr id="4108" name="Group 60"/>
          <p:cNvGrpSpPr>
            <a:grpSpLocks/>
          </p:cNvGrpSpPr>
          <p:nvPr/>
        </p:nvGrpSpPr>
        <p:grpSpPr bwMode="auto">
          <a:xfrm>
            <a:off x="1397597" y="5372634"/>
            <a:ext cx="409575" cy="381000"/>
            <a:chOff x="2078" y="1680"/>
            <a:chExt cx="1615" cy="1615"/>
          </a:xfrm>
        </p:grpSpPr>
        <p:sp>
          <p:nvSpPr>
            <p:cNvPr id="4140" name="Oval 61"/>
            <p:cNvSpPr>
              <a:spLocks noChangeArrowheads="1"/>
            </p:cNvSpPr>
            <p:nvPr/>
          </p:nvSpPr>
          <p:spPr bwMode="gray">
            <a:xfrm>
              <a:off x="2078" y="1680"/>
              <a:ext cx="1615" cy="1615"/>
            </a:xfrm>
            <a:prstGeom prst="ellipse">
              <a:avLst/>
            </a:prstGeom>
            <a:gradFill rotWithShape="1">
              <a:gsLst>
                <a:gs pos="0">
                  <a:srgbClr val="767676"/>
                </a:gs>
                <a:gs pos="50000">
                  <a:srgbClr val="FFFFFF"/>
                </a:gs>
                <a:gs pos="100000">
                  <a:srgbClr val="767676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5715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76200" dir="10800000" kx="-3284103" algn="b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4141" name="Oval 62"/>
            <p:cNvSpPr>
              <a:spLocks noChangeArrowheads="1"/>
            </p:cNvSpPr>
            <p:nvPr/>
          </p:nvSpPr>
          <p:spPr bwMode="gray">
            <a:xfrm>
              <a:off x="2170" y="1771"/>
              <a:ext cx="1430" cy="1430"/>
            </a:xfrm>
            <a:prstGeom prst="ellipse">
              <a:avLst/>
            </a:prstGeom>
            <a:gradFill rotWithShape="1">
              <a:gsLst>
                <a:gs pos="0">
                  <a:srgbClr val="A2A2A2"/>
                </a:gs>
                <a:gs pos="50000">
                  <a:srgbClr val="FFFFFF"/>
                </a:gs>
                <a:gs pos="100000">
                  <a:srgbClr val="A2A2A2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76200" dir="10800000" kx="-3284103" algn="b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55" name="Oval 63"/>
            <p:cNvSpPr>
              <a:spLocks noChangeArrowheads="1"/>
            </p:cNvSpPr>
            <p:nvPr/>
          </p:nvSpPr>
          <p:spPr bwMode="gray">
            <a:xfrm>
              <a:off x="2253" y="1855"/>
              <a:ext cx="1264" cy="1265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tint val="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4143" name="Oval 64"/>
            <p:cNvSpPr>
              <a:spLocks noChangeArrowheads="1"/>
            </p:cNvSpPr>
            <p:nvPr/>
          </p:nvSpPr>
          <p:spPr bwMode="gray">
            <a:xfrm>
              <a:off x="2254" y="1856"/>
              <a:ext cx="1262" cy="1264"/>
            </a:xfrm>
            <a:prstGeom prst="ellipse">
              <a:avLst/>
            </a:prstGeom>
            <a:gradFill rotWithShape="1">
              <a:gsLst>
                <a:gs pos="0">
                  <a:srgbClr val="000000"/>
                </a:gs>
                <a:gs pos="100000">
                  <a:srgbClr val="48BE67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endParaRPr lang="ru-RU"/>
            </a:p>
          </p:txBody>
        </p:sp>
        <p:sp>
          <p:nvSpPr>
            <p:cNvPr id="57" name="Oval 65"/>
            <p:cNvSpPr>
              <a:spLocks noChangeArrowheads="1"/>
            </p:cNvSpPr>
            <p:nvPr/>
          </p:nvSpPr>
          <p:spPr bwMode="gray">
            <a:xfrm>
              <a:off x="2335" y="1936"/>
              <a:ext cx="1095" cy="1104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54118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4145" name="Oval 66"/>
            <p:cNvSpPr>
              <a:spLocks noChangeArrowheads="1"/>
            </p:cNvSpPr>
            <p:nvPr/>
          </p:nvSpPr>
          <p:spPr bwMode="gray">
            <a:xfrm>
              <a:off x="2337" y="1939"/>
              <a:ext cx="1096" cy="1098"/>
            </a:xfrm>
            <a:prstGeom prst="ellipse">
              <a:avLst/>
            </a:prstGeom>
            <a:gradFill rotWithShape="1">
              <a:gsLst>
                <a:gs pos="0">
                  <a:srgbClr val="48BE67"/>
                </a:gs>
                <a:gs pos="100000">
                  <a:srgbClr val="235C32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endParaRPr lang="ru-RU"/>
            </a:p>
          </p:txBody>
        </p:sp>
      </p:grpSp>
      <p:grpSp>
        <p:nvGrpSpPr>
          <p:cNvPr id="4109" name="Group 67"/>
          <p:cNvGrpSpPr>
            <a:grpSpLocks/>
          </p:cNvGrpSpPr>
          <p:nvPr/>
        </p:nvGrpSpPr>
        <p:grpSpPr bwMode="auto">
          <a:xfrm>
            <a:off x="2090017" y="2996952"/>
            <a:ext cx="409575" cy="381000"/>
            <a:chOff x="2078" y="1680"/>
            <a:chExt cx="1615" cy="1615"/>
          </a:xfrm>
        </p:grpSpPr>
        <p:sp>
          <p:nvSpPr>
            <p:cNvPr id="4134" name="Oval 68"/>
            <p:cNvSpPr>
              <a:spLocks noChangeArrowheads="1"/>
            </p:cNvSpPr>
            <p:nvPr/>
          </p:nvSpPr>
          <p:spPr bwMode="gray">
            <a:xfrm>
              <a:off x="2078" y="1680"/>
              <a:ext cx="1615" cy="1615"/>
            </a:xfrm>
            <a:prstGeom prst="ellipse">
              <a:avLst/>
            </a:prstGeom>
            <a:gradFill rotWithShape="1">
              <a:gsLst>
                <a:gs pos="0">
                  <a:srgbClr val="767676"/>
                </a:gs>
                <a:gs pos="50000">
                  <a:srgbClr val="FFFFFF"/>
                </a:gs>
                <a:gs pos="100000">
                  <a:srgbClr val="767676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5715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76200" dir="10800000" kx="-3284103" algn="b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4135" name="Oval 69"/>
            <p:cNvSpPr>
              <a:spLocks noChangeArrowheads="1"/>
            </p:cNvSpPr>
            <p:nvPr/>
          </p:nvSpPr>
          <p:spPr bwMode="gray">
            <a:xfrm>
              <a:off x="2170" y="1771"/>
              <a:ext cx="1430" cy="1430"/>
            </a:xfrm>
            <a:prstGeom prst="ellipse">
              <a:avLst/>
            </a:prstGeom>
            <a:gradFill rotWithShape="1">
              <a:gsLst>
                <a:gs pos="0">
                  <a:srgbClr val="A2A2A2"/>
                </a:gs>
                <a:gs pos="50000">
                  <a:srgbClr val="FFFFFF"/>
                </a:gs>
                <a:gs pos="100000">
                  <a:srgbClr val="A2A2A2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76200" dir="10800000" kx="-3284103" algn="b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62" name="Oval 70"/>
            <p:cNvSpPr>
              <a:spLocks noChangeArrowheads="1"/>
            </p:cNvSpPr>
            <p:nvPr/>
          </p:nvSpPr>
          <p:spPr bwMode="gray">
            <a:xfrm>
              <a:off x="2253" y="1855"/>
              <a:ext cx="1264" cy="1265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tint val="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4137" name="Oval 71"/>
            <p:cNvSpPr>
              <a:spLocks noChangeArrowheads="1"/>
            </p:cNvSpPr>
            <p:nvPr/>
          </p:nvSpPr>
          <p:spPr bwMode="gray">
            <a:xfrm>
              <a:off x="2254" y="1856"/>
              <a:ext cx="1262" cy="1264"/>
            </a:xfrm>
            <a:prstGeom prst="ellipse">
              <a:avLst/>
            </a:prstGeom>
            <a:gradFill rotWithShape="1">
              <a:gsLst>
                <a:gs pos="0">
                  <a:srgbClr val="21B3E1"/>
                </a:gs>
                <a:gs pos="100000">
                  <a:srgbClr val="0F5368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endParaRPr lang="ru-RU"/>
            </a:p>
          </p:txBody>
        </p:sp>
        <p:sp>
          <p:nvSpPr>
            <p:cNvPr id="64" name="Oval 72"/>
            <p:cNvSpPr>
              <a:spLocks noChangeArrowheads="1"/>
            </p:cNvSpPr>
            <p:nvPr/>
          </p:nvSpPr>
          <p:spPr bwMode="gray">
            <a:xfrm>
              <a:off x="2335" y="1936"/>
              <a:ext cx="1095" cy="1104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54118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4139" name="Oval 73"/>
            <p:cNvSpPr>
              <a:spLocks noChangeArrowheads="1"/>
            </p:cNvSpPr>
            <p:nvPr/>
          </p:nvSpPr>
          <p:spPr bwMode="gray">
            <a:xfrm>
              <a:off x="2337" y="1939"/>
              <a:ext cx="1096" cy="1098"/>
            </a:xfrm>
            <a:prstGeom prst="ellipse">
              <a:avLst/>
            </a:prstGeom>
            <a:gradFill rotWithShape="1">
              <a:gsLst>
                <a:gs pos="0">
                  <a:srgbClr val="21B3E1"/>
                </a:gs>
                <a:gs pos="100000">
                  <a:srgbClr val="10576D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endParaRPr lang="ru-RU"/>
            </a:p>
          </p:txBody>
        </p:sp>
      </p:grpSp>
      <p:grpSp>
        <p:nvGrpSpPr>
          <p:cNvPr id="4110" name="Group 74"/>
          <p:cNvGrpSpPr>
            <a:grpSpLocks/>
          </p:cNvGrpSpPr>
          <p:nvPr/>
        </p:nvGrpSpPr>
        <p:grpSpPr bwMode="auto">
          <a:xfrm>
            <a:off x="2109029" y="3861048"/>
            <a:ext cx="409575" cy="381000"/>
            <a:chOff x="2078" y="1680"/>
            <a:chExt cx="1615" cy="1615"/>
          </a:xfrm>
        </p:grpSpPr>
        <p:sp>
          <p:nvSpPr>
            <p:cNvPr id="4128" name="Oval 75"/>
            <p:cNvSpPr>
              <a:spLocks noChangeArrowheads="1"/>
            </p:cNvSpPr>
            <p:nvPr/>
          </p:nvSpPr>
          <p:spPr bwMode="gray">
            <a:xfrm>
              <a:off x="2078" y="1680"/>
              <a:ext cx="1615" cy="1615"/>
            </a:xfrm>
            <a:prstGeom prst="ellipse">
              <a:avLst/>
            </a:prstGeom>
            <a:gradFill rotWithShape="1">
              <a:gsLst>
                <a:gs pos="0">
                  <a:srgbClr val="767676"/>
                </a:gs>
                <a:gs pos="50000">
                  <a:srgbClr val="FFFFFF"/>
                </a:gs>
                <a:gs pos="100000">
                  <a:srgbClr val="767676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5715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76200" dir="10800000" kx="-3284103" algn="b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4129" name="Oval 76"/>
            <p:cNvSpPr>
              <a:spLocks noChangeArrowheads="1"/>
            </p:cNvSpPr>
            <p:nvPr/>
          </p:nvSpPr>
          <p:spPr bwMode="gray">
            <a:xfrm>
              <a:off x="2170" y="1771"/>
              <a:ext cx="1430" cy="1430"/>
            </a:xfrm>
            <a:prstGeom prst="ellipse">
              <a:avLst/>
            </a:prstGeom>
            <a:gradFill rotWithShape="1">
              <a:gsLst>
                <a:gs pos="0">
                  <a:srgbClr val="A2A2A2"/>
                </a:gs>
                <a:gs pos="50000">
                  <a:srgbClr val="FFFFFF"/>
                </a:gs>
                <a:gs pos="100000">
                  <a:srgbClr val="A2A2A2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76200" dir="10800000" kx="-3284103" algn="b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69" name="Oval 77"/>
            <p:cNvSpPr>
              <a:spLocks noChangeArrowheads="1"/>
            </p:cNvSpPr>
            <p:nvPr/>
          </p:nvSpPr>
          <p:spPr bwMode="gray">
            <a:xfrm>
              <a:off x="2253" y="1855"/>
              <a:ext cx="1264" cy="1265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tint val="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4131" name="Oval 78"/>
            <p:cNvSpPr>
              <a:spLocks noChangeArrowheads="1"/>
            </p:cNvSpPr>
            <p:nvPr/>
          </p:nvSpPr>
          <p:spPr bwMode="gray">
            <a:xfrm>
              <a:off x="2254" y="1856"/>
              <a:ext cx="1262" cy="1264"/>
            </a:xfrm>
            <a:prstGeom prst="ellipse">
              <a:avLst/>
            </a:prstGeom>
            <a:gradFill rotWithShape="1">
              <a:gsLst>
                <a:gs pos="0">
                  <a:srgbClr val="000000"/>
                </a:gs>
                <a:gs pos="100000">
                  <a:srgbClr val="8D67E1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endParaRPr lang="ru-RU"/>
            </a:p>
          </p:txBody>
        </p:sp>
        <p:sp>
          <p:nvSpPr>
            <p:cNvPr id="71" name="Oval 79"/>
            <p:cNvSpPr>
              <a:spLocks noChangeArrowheads="1"/>
            </p:cNvSpPr>
            <p:nvPr/>
          </p:nvSpPr>
          <p:spPr bwMode="gray">
            <a:xfrm>
              <a:off x="2335" y="1936"/>
              <a:ext cx="1095" cy="1104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54118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4133" name="Oval 80"/>
            <p:cNvSpPr>
              <a:spLocks noChangeArrowheads="1"/>
            </p:cNvSpPr>
            <p:nvPr/>
          </p:nvSpPr>
          <p:spPr bwMode="gray">
            <a:xfrm>
              <a:off x="2337" y="1939"/>
              <a:ext cx="1096" cy="1098"/>
            </a:xfrm>
            <a:prstGeom prst="ellipse">
              <a:avLst/>
            </a:prstGeom>
            <a:gradFill rotWithShape="1">
              <a:gsLst>
                <a:gs pos="0">
                  <a:srgbClr val="8D67E1"/>
                </a:gs>
                <a:gs pos="100000">
                  <a:srgbClr val="45326D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endParaRPr lang="ru-RU"/>
            </a:p>
          </p:txBody>
        </p:sp>
      </p:grpSp>
      <p:grpSp>
        <p:nvGrpSpPr>
          <p:cNvPr id="4111" name="Group 81"/>
          <p:cNvGrpSpPr>
            <a:grpSpLocks/>
          </p:cNvGrpSpPr>
          <p:nvPr/>
        </p:nvGrpSpPr>
        <p:grpSpPr bwMode="auto">
          <a:xfrm>
            <a:off x="1903426" y="4645049"/>
            <a:ext cx="382587" cy="381000"/>
            <a:chOff x="2078" y="1680"/>
            <a:chExt cx="1615" cy="1615"/>
          </a:xfrm>
        </p:grpSpPr>
        <p:sp>
          <p:nvSpPr>
            <p:cNvPr id="4122" name="Oval 82"/>
            <p:cNvSpPr>
              <a:spLocks noChangeArrowheads="1"/>
            </p:cNvSpPr>
            <p:nvPr/>
          </p:nvSpPr>
          <p:spPr bwMode="gray">
            <a:xfrm>
              <a:off x="2078" y="1680"/>
              <a:ext cx="1615" cy="1615"/>
            </a:xfrm>
            <a:prstGeom prst="ellipse">
              <a:avLst/>
            </a:prstGeom>
            <a:gradFill rotWithShape="1">
              <a:gsLst>
                <a:gs pos="0">
                  <a:srgbClr val="767676"/>
                </a:gs>
                <a:gs pos="50000">
                  <a:srgbClr val="FFFFFF"/>
                </a:gs>
                <a:gs pos="100000">
                  <a:srgbClr val="767676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5715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76200" dir="10800000" kx="-3284103" algn="b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4123" name="Oval 83"/>
            <p:cNvSpPr>
              <a:spLocks noChangeArrowheads="1"/>
            </p:cNvSpPr>
            <p:nvPr/>
          </p:nvSpPr>
          <p:spPr bwMode="gray">
            <a:xfrm>
              <a:off x="2170" y="1771"/>
              <a:ext cx="1430" cy="1430"/>
            </a:xfrm>
            <a:prstGeom prst="ellipse">
              <a:avLst/>
            </a:prstGeom>
            <a:gradFill rotWithShape="1">
              <a:gsLst>
                <a:gs pos="0">
                  <a:srgbClr val="A2A2A2"/>
                </a:gs>
                <a:gs pos="50000">
                  <a:srgbClr val="FFFFFF"/>
                </a:gs>
                <a:gs pos="100000">
                  <a:srgbClr val="A2A2A2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76200" dir="10800000" kx="-3284103" algn="b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76" name="Oval 84"/>
            <p:cNvSpPr>
              <a:spLocks noChangeArrowheads="1"/>
            </p:cNvSpPr>
            <p:nvPr/>
          </p:nvSpPr>
          <p:spPr bwMode="gray">
            <a:xfrm>
              <a:off x="2252" y="1855"/>
              <a:ext cx="1260" cy="1265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tint val="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4125" name="Oval 85"/>
            <p:cNvSpPr>
              <a:spLocks noChangeArrowheads="1"/>
            </p:cNvSpPr>
            <p:nvPr/>
          </p:nvSpPr>
          <p:spPr bwMode="gray">
            <a:xfrm>
              <a:off x="2254" y="1856"/>
              <a:ext cx="1262" cy="1264"/>
            </a:xfrm>
            <a:prstGeom prst="ellipse">
              <a:avLst/>
            </a:prstGeom>
            <a:gradFill rotWithShape="1">
              <a:gsLst>
                <a:gs pos="0">
                  <a:srgbClr val="000000"/>
                </a:gs>
                <a:gs pos="100000">
                  <a:srgbClr val="E35E23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endParaRPr lang="ru-RU"/>
            </a:p>
          </p:txBody>
        </p:sp>
        <p:sp>
          <p:nvSpPr>
            <p:cNvPr id="78" name="Oval 86"/>
            <p:cNvSpPr>
              <a:spLocks noChangeArrowheads="1"/>
            </p:cNvSpPr>
            <p:nvPr/>
          </p:nvSpPr>
          <p:spPr bwMode="gray">
            <a:xfrm>
              <a:off x="2339" y="1936"/>
              <a:ext cx="1092" cy="1104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54118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4127" name="Oval 87"/>
            <p:cNvSpPr>
              <a:spLocks noChangeArrowheads="1"/>
            </p:cNvSpPr>
            <p:nvPr/>
          </p:nvSpPr>
          <p:spPr bwMode="gray">
            <a:xfrm>
              <a:off x="2337" y="1939"/>
              <a:ext cx="1096" cy="1098"/>
            </a:xfrm>
            <a:prstGeom prst="ellipse">
              <a:avLst/>
            </a:prstGeom>
            <a:gradFill rotWithShape="1">
              <a:gsLst>
                <a:gs pos="0">
                  <a:srgbClr val="E35E23"/>
                </a:gs>
                <a:gs pos="100000">
                  <a:srgbClr val="6E2E11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endParaRPr lang="ru-RU"/>
            </a:p>
          </p:txBody>
        </p:sp>
      </p:grpSp>
      <p:grpSp>
        <p:nvGrpSpPr>
          <p:cNvPr id="4113" name="Group 60"/>
          <p:cNvGrpSpPr>
            <a:grpSpLocks/>
          </p:cNvGrpSpPr>
          <p:nvPr/>
        </p:nvGrpSpPr>
        <p:grpSpPr bwMode="auto">
          <a:xfrm>
            <a:off x="1616075" y="2197100"/>
            <a:ext cx="409575" cy="381000"/>
            <a:chOff x="2078" y="1680"/>
            <a:chExt cx="1615" cy="1615"/>
          </a:xfrm>
        </p:grpSpPr>
        <p:sp>
          <p:nvSpPr>
            <p:cNvPr id="4116" name="Oval 61"/>
            <p:cNvSpPr>
              <a:spLocks noChangeArrowheads="1"/>
            </p:cNvSpPr>
            <p:nvPr/>
          </p:nvSpPr>
          <p:spPr bwMode="gray">
            <a:xfrm>
              <a:off x="2078" y="1680"/>
              <a:ext cx="1615" cy="1615"/>
            </a:xfrm>
            <a:prstGeom prst="ellipse">
              <a:avLst/>
            </a:prstGeom>
            <a:gradFill rotWithShape="1">
              <a:gsLst>
                <a:gs pos="0">
                  <a:srgbClr val="767676"/>
                </a:gs>
                <a:gs pos="50000">
                  <a:srgbClr val="FFFFFF"/>
                </a:gs>
                <a:gs pos="100000">
                  <a:srgbClr val="767676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5715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76200" dir="10800000" kx="-3284103" algn="b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4117" name="Oval 62"/>
            <p:cNvSpPr>
              <a:spLocks noChangeArrowheads="1"/>
            </p:cNvSpPr>
            <p:nvPr/>
          </p:nvSpPr>
          <p:spPr bwMode="gray">
            <a:xfrm>
              <a:off x="2170" y="1771"/>
              <a:ext cx="1430" cy="1430"/>
            </a:xfrm>
            <a:prstGeom prst="ellipse">
              <a:avLst/>
            </a:prstGeom>
            <a:gradFill rotWithShape="1">
              <a:gsLst>
                <a:gs pos="0">
                  <a:srgbClr val="A2A2A2"/>
                </a:gs>
                <a:gs pos="50000">
                  <a:srgbClr val="FFFFFF"/>
                </a:gs>
                <a:gs pos="100000">
                  <a:srgbClr val="A2A2A2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76200" dir="10800000" kx="-3284103" algn="b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84" name="Oval 63"/>
            <p:cNvSpPr>
              <a:spLocks noChangeArrowheads="1"/>
            </p:cNvSpPr>
            <p:nvPr/>
          </p:nvSpPr>
          <p:spPr bwMode="gray">
            <a:xfrm>
              <a:off x="2253" y="1855"/>
              <a:ext cx="1264" cy="1265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tint val="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4119" name="Oval 64"/>
            <p:cNvSpPr>
              <a:spLocks noChangeArrowheads="1"/>
            </p:cNvSpPr>
            <p:nvPr/>
          </p:nvSpPr>
          <p:spPr bwMode="gray">
            <a:xfrm>
              <a:off x="2254" y="1856"/>
              <a:ext cx="1262" cy="1264"/>
            </a:xfrm>
            <a:prstGeom prst="ellipse">
              <a:avLst/>
            </a:prstGeom>
            <a:gradFill rotWithShape="1">
              <a:gsLst>
                <a:gs pos="0">
                  <a:srgbClr val="000000"/>
                </a:gs>
                <a:gs pos="100000">
                  <a:srgbClr val="48BE67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endParaRPr lang="ru-RU"/>
            </a:p>
          </p:txBody>
        </p:sp>
        <p:sp>
          <p:nvSpPr>
            <p:cNvPr id="86" name="Oval 65"/>
            <p:cNvSpPr>
              <a:spLocks noChangeArrowheads="1"/>
            </p:cNvSpPr>
            <p:nvPr/>
          </p:nvSpPr>
          <p:spPr bwMode="gray">
            <a:xfrm>
              <a:off x="2335" y="1936"/>
              <a:ext cx="1095" cy="1104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54118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4121" name="Oval 66"/>
            <p:cNvSpPr>
              <a:spLocks noChangeArrowheads="1"/>
            </p:cNvSpPr>
            <p:nvPr/>
          </p:nvSpPr>
          <p:spPr bwMode="gray">
            <a:xfrm>
              <a:off x="2337" y="1939"/>
              <a:ext cx="1096" cy="1098"/>
            </a:xfrm>
            <a:prstGeom prst="ellipse">
              <a:avLst/>
            </a:prstGeom>
            <a:gradFill rotWithShape="1">
              <a:gsLst>
                <a:gs pos="0">
                  <a:srgbClr val="48BE67"/>
                </a:gs>
                <a:gs pos="100000">
                  <a:srgbClr val="235C32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endParaRPr lang="ru-RU"/>
            </a:p>
          </p:txBody>
        </p:sp>
      </p:grpSp>
      <p:grpSp>
        <p:nvGrpSpPr>
          <p:cNvPr id="3" name="Группа 2"/>
          <p:cNvGrpSpPr/>
          <p:nvPr/>
        </p:nvGrpSpPr>
        <p:grpSpPr>
          <a:xfrm>
            <a:off x="1206389" y="5342560"/>
            <a:ext cx="7959077" cy="692497"/>
            <a:chOff x="1206389" y="5342560"/>
            <a:chExt cx="7959077" cy="692497"/>
          </a:xfrm>
        </p:grpSpPr>
        <p:sp>
          <p:nvSpPr>
            <p:cNvPr id="4112" name="AutoShape 48"/>
            <p:cNvSpPr>
              <a:spLocks noChangeArrowheads="1"/>
            </p:cNvSpPr>
            <p:nvPr/>
          </p:nvSpPr>
          <p:spPr bwMode="gray">
            <a:xfrm>
              <a:off x="1763688" y="5373216"/>
              <a:ext cx="6869370" cy="612000"/>
            </a:xfrm>
            <a:prstGeom prst="roundRect">
              <a:avLst>
                <a:gd name="adj" fmla="val 50000"/>
              </a:avLst>
            </a:prstGeom>
            <a:noFill/>
            <a:ln w="28575" algn="ctr">
              <a:solidFill>
                <a:schemeClr val="bg2">
                  <a:lumMod val="90000"/>
                </a:schemeClr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gradFill rotWithShape="1">
                    <a:gsLst>
                      <a:gs pos="0">
                        <a:srgbClr val="FFFFFF"/>
                      </a:gs>
                      <a:gs pos="100000">
                        <a:schemeClr val="accent1"/>
                      </a:gs>
                    </a:gsLst>
                    <a:lin ang="0" scaled="1"/>
                  </a:gra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76200" dir="10800000" kx="-3284103" algn="b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hangingPunct="0"/>
              <a:endParaRPr lang="en-US" sz="1300" b="1" dirty="0">
                <a:solidFill>
                  <a:schemeClr val="accent1">
                    <a:lumMod val="75000"/>
                  </a:schemeClr>
                </a:solidFill>
              </a:endParaRPr>
            </a:p>
          </p:txBody>
        </p:sp>
        <p:sp>
          <p:nvSpPr>
            <p:cNvPr id="4114" name="Прямоугольник 2"/>
            <p:cNvSpPr>
              <a:spLocks noChangeArrowheads="1"/>
            </p:cNvSpPr>
            <p:nvPr/>
          </p:nvSpPr>
          <p:spPr bwMode="auto">
            <a:xfrm>
              <a:off x="1206389" y="5342560"/>
              <a:ext cx="7959077" cy="6924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/>
            <a:p>
              <a:pPr algn="ctr"/>
              <a:r>
                <a:rPr lang="ru-RU" sz="1300" b="1" dirty="0" smtClean="0">
                  <a:solidFill>
                    <a:schemeClr val="accent1">
                      <a:lumMod val="75000"/>
                    </a:schemeClr>
                  </a:solidFill>
                  <a:latin typeface="Arial" charset="0"/>
                </a:rPr>
                <a:t>Производитель </a:t>
              </a:r>
              <a:r>
                <a:rPr lang="ru-RU" sz="1300" b="1" dirty="0">
                  <a:solidFill>
                    <a:schemeClr val="accent1">
                      <a:lumMod val="75000"/>
                    </a:schemeClr>
                  </a:solidFill>
                  <a:latin typeface="Arial" charset="0"/>
                </a:rPr>
                <a:t>в своей </a:t>
              </a:r>
              <a:r>
                <a:rPr lang="ru-RU" sz="1300" b="1" dirty="0" smtClean="0">
                  <a:solidFill>
                    <a:schemeClr val="accent1">
                      <a:lumMod val="75000"/>
                    </a:schemeClr>
                  </a:solidFill>
                  <a:latin typeface="Arial" charset="0"/>
                </a:rPr>
                <a:t>системе, интегрированной с системой ТБМ </a:t>
              </a:r>
              <a:r>
                <a:rPr lang="en-US" sz="1300" b="1" dirty="0" smtClean="0">
                  <a:solidFill>
                    <a:schemeClr val="accent1">
                      <a:lumMod val="75000"/>
                    </a:schemeClr>
                  </a:solidFill>
                  <a:latin typeface="Arial" charset="0"/>
                </a:rPr>
                <a:t>Logicon</a:t>
              </a:r>
              <a:r>
                <a:rPr lang="ru-RU" sz="1300" b="1" dirty="0" smtClean="0">
                  <a:solidFill>
                    <a:schemeClr val="accent1">
                      <a:lumMod val="75000"/>
                    </a:schemeClr>
                  </a:solidFill>
                  <a:latin typeface="Arial" charset="0"/>
                </a:rPr>
                <a:t>, </a:t>
              </a:r>
            </a:p>
            <a:p>
              <a:pPr algn="ctr"/>
              <a:r>
                <a:rPr lang="ru-RU" sz="1300" b="1" dirty="0" smtClean="0">
                  <a:solidFill>
                    <a:schemeClr val="accent1">
                      <a:lumMod val="75000"/>
                    </a:schemeClr>
                  </a:solidFill>
                  <a:latin typeface="Arial" charset="0"/>
                </a:rPr>
                <a:t>комплектует </a:t>
              </a:r>
              <a:r>
                <a:rPr lang="ru-RU" sz="1300" b="1" dirty="0">
                  <a:solidFill>
                    <a:schemeClr val="accent1">
                      <a:lumMod val="75000"/>
                    </a:schemeClr>
                  </a:solidFill>
                  <a:latin typeface="Arial" charset="0"/>
                </a:rPr>
                <a:t>поставки в адрес ТБМ </a:t>
              </a:r>
              <a:endParaRPr lang="ru-RU" sz="1300" b="1" dirty="0" smtClean="0">
                <a:solidFill>
                  <a:schemeClr val="accent1">
                    <a:lumMod val="75000"/>
                  </a:schemeClr>
                </a:solidFill>
                <a:latin typeface="Arial" charset="0"/>
              </a:endParaRPr>
            </a:p>
            <a:p>
              <a:pPr algn="ctr"/>
              <a:r>
                <a:rPr lang="ru-RU" sz="1300" b="1" dirty="0" smtClean="0">
                  <a:solidFill>
                    <a:schemeClr val="accent1">
                      <a:lumMod val="75000"/>
                    </a:schemeClr>
                  </a:solidFill>
                  <a:latin typeface="Arial" charset="0"/>
                </a:rPr>
                <a:t>и </a:t>
              </a:r>
              <a:r>
                <a:rPr lang="ru-RU" sz="1300" b="1" dirty="0">
                  <a:solidFill>
                    <a:schemeClr val="accent1">
                      <a:lumMod val="75000"/>
                    </a:schemeClr>
                  </a:solidFill>
                  <a:latin typeface="Arial" charset="0"/>
                </a:rPr>
                <a:t>несет ответственность за выполнение сроков поставки</a:t>
              </a:r>
            </a:p>
          </p:txBody>
        </p:sp>
      </p:grpSp>
      <p:grpSp>
        <p:nvGrpSpPr>
          <p:cNvPr id="2" name="Группа 1"/>
          <p:cNvGrpSpPr/>
          <p:nvPr/>
        </p:nvGrpSpPr>
        <p:grpSpPr>
          <a:xfrm>
            <a:off x="2212153" y="4509120"/>
            <a:ext cx="6752246" cy="612000"/>
            <a:chOff x="2212153" y="4509120"/>
            <a:chExt cx="6752246" cy="612000"/>
          </a:xfrm>
        </p:grpSpPr>
        <p:sp>
          <p:nvSpPr>
            <p:cNvPr id="4102" name="AutoShape 48"/>
            <p:cNvSpPr>
              <a:spLocks noChangeArrowheads="1"/>
            </p:cNvSpPr>
            <p:nvPr/>
          </p:nvSpPr>
          <p:spPr bwMode="gray">
            <a:xfrm>
              <a:off x="2265020" y="4509120"/>
              <a:ext cx="6642048" cy="612000"/>
            </a:xfrm>
            <a:prstGeom prst="roundRect">
              <a:avLst>
                <a:gd name="adj" fmla="val 50000"/>
              </a:avLst>
            </a:prstGeom>
            <a:noFill/>
            <a:ln w="28575" algn="ctr">
              <a:solidFill>
                <a:schemeClr val="bg2">
                  <a:lumMod val="90000"/>
                </a:schemeClr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gradFill rotWithShape="1">
                    <a:gsLst>
                      <a:gs pos="0">
                        <a:srgbClr val="FFFFFF"/>
                      </a:gs>
                      <a:gs pos="100000">
                        <a:schemeClr val="accent1"/>
                      </a:gs>
                    </a:gsLst>
                    <a:lin ang="0" scaled="1"/>
                  </a:gra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76200" dir="10800000" kx="-3284103" algn="b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hangingPunct="0"/>
              <a:endParaRPr lang="en-US" sz="1300" b="1" dirty="0">
                <a:solidFill>
                  <a:schemeClr val="accent1">
                    <a:lumMod val="75000"/>
                  </a:schemeClr>
                </a:solidFill>
              </a:endParaRPr>
            </a:p>
          </p:txBody>
        </p:sp>
        <p:sp>
          <p:nvSpPr>
            <p:cNvPr id="4115" name="Прямоугольник 97"/>
            <p:cNvSpPr>
              <a:spLocks noChangeArrowheads="1"/>
            </p:cNvSpPr>
            <p:nvPr/>
          </p:nvSpPr>
          <p:spPr bwMode="auto">
            <a:xfrm>
              <a:off x="2212153" y="4581128"/>
              <a:ext cx="6752246" cy="4924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/>
            <a:p>
              <a:pPr algn="ctr"/>
              <a:r>
                <a:rPr lang="ru-RU" sz="1300" b="1" dirty="0" smtClean="0">
                  <a:solidFill>
                    <a:schemeClr val="accent1">
                      <a:lumMod val="75000"/>
                    </a:schemeClr>
                  </a:solidFill>
                  <a:latin typeface="Arial" charset="0"/>
                </a:rPr>
                <a:t>Производитель </a:t>
              </a:r>
              <a:r>
                <a:rPr lang="en-US" sz="1300" b="1" dirty="0" smtClean="0">
                  <a:solidFill>
                    <a:schemeClr val="accent1">
                      <a:lumMod val="75000"/>
                    </a:schemeClr>
                  </a:solidFill>
                  <a:latin typeface="Arial" charset="0"/>
                </a:rPr>
                <a:t> </a:t>
              </a:r>
              <a:r>
                <a:rPr lang="ru-RU" sz="1300" b="1" dirty="0">
                  <a:solidFill>
                    <a:schemeClr val="accent1">
                      <a:lumMod val="75000"/>
                    </a:schemeClr>
                  </a:solidFill>
                  <a:latin typeface="Arial" charset="0"/>
                </a:rPr>
                <a:t>ежедневно получает</a:t>
              </a:r>
              <a:r>
                <a:rPr lang="en-US" sz="1300" b="1" dirty="0">
                  <a:solidFill>
                    <a:schemeClr val="accent1">
                      <a:lumMod val="75000"/>
                    </a:schemeClr>
                  </a:solidFill>
                  <a:latin typeface="Arial" charset="0"/>
                </a:rPr>
                <a:t> </a:t>
              </a:r>
              <a:r>
                <a:rPr lang="ru-RU" sz="1300" b="1" dirty="0">
                  <a:solidFill>
                    <a:schemeClr val="accent1">
                      <a:lumMod val="75000"/>
                    </a:schemeClr>
                  </a:solidFill>
                  <a:latin typeface="Arial" charset="0"/>
                </a:rPr>
                <a:t>информацию о складских остатках, прогнозах продаж и закупок, дисциплине поставок,</a:t>
              </a:r>
              <a:r>
                <a:rPr lang="en-US" sz="1300" b="1" dirty="0">
                  <a:solidFill>
                    <a:schemeClr val="accent1">
                      <a:lumMod val="75000"/>
                    </a:schemeClr>
                  </a:solidFill>
                  <a:latin typeface="Arial" charset="0"/>
                </a:rPr>
                <a:t> </a:t>
              </a:r>
              <a:r>
                <a:rPr lang="ru-RU" sz="1300" b="1" dirty="0">
                  <a:solidFill>
                    <a:schemeClr val="accent1">
                      <a:lumMod val="75000"/>
                    </a:schemeClr>
                  </a:solidFill>
                  <a:latin typeface="Arial" charset="0"/>
                </a:rPr>
                <a:t>рекламациях</a:t>
              </a:r>
            </a:p>
          </p:txBody>
        </p:sp>
      </p:grpSp>
      <p:sp>
        <p:nvSpPr>
          <p:cNvPr id="56" name="Прямоугольник 55"/>
          <p:cNvSpPr/>
          <p:nvPr/>
        </p:nvSpPr>
        <p:spPr>
          <a:xfrm>
            <a:off x="0" y="169274"/>
            <a:ext cx="9144000" cy="461665"/>
          </a:xfrm>
          <a:prstGeom prst="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400" dirty="0"/>
              <a:t>ТБМ-</a:t>
            </a:r>
            <a:r>
              <a:rPr lang="en-US" sz="2400" dirty="0" smtClean="0"/>
              <a:t>Logicon</a:t>
            </a:r>
            <a:r>
              <a:rPr lang="ru-RU" sz="2400" dirty="0" smtClean="0"/>
              <a:t>.Основные </a:t>
            </a:r>
            <a:r>
              <a:rPr lang="ru-RU" sz="2400" dirty="0"/>
              <a:t>принципы </a:t>
            </a:r>
            <a:r>
              <a:rPr lang="ru-RU" sz="2400" dirty="0" smtClean="0"/>
              <a:t>работы</a:t>
            </a:r>
            <a:endParaRPr lang="ru-RU" sz="24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med" advTm="8000">
    <p:spli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4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4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6" dur="500"/>
                                        <p:tgtEl>
                                          <p:spTgt spid="4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03" grpId="0" animBg="1"/>
      <p:bldP spid="4104" grpId="0" animBg="1"/>
      <p:bldP spid="4105" grpId="0" animBg="1"/>
      <p:bldP spid="410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Скругленный прямоугольник 78"/>
          <p:cNvSpPr/>
          <p:nvPr/>
        </p:nvSpPr>
        <p:spPr>
          <a:xfrm>
            <a:off x="7038181" y="2002701"/>
            <a:ext cx="2011040" cy="2024323"/>
          </a:xfrm>
          <a:prstGeom prst="roundRect">
            <a:avLst/>
          </a:prstGeom>
          <a:solidFill>
            <a:schemeClr val="accent1">
              <a:alpha val="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Скругленный прямоугольник 1"/>
          <p:cNvSpPr/>
          <p:nvPr/>
        </p:nvSpPr>
        <p:spPr>
          <a:xfrm>
            <a:off x="208136" y="3183285"/>
            <a:ext cx="1699568" cy="2693987"/>
          </a:xfrm>
          <a:prstGeom prst="roundRect">
            <a:avLst/>
          </a:prstGeom>
          <a:solidFill>
            <a:schemeClr val="accent1">
              <a:alpha val="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123" name="Text Box 3"/>
          <p:cNvSpPr txBox="1">
            <a:spLocks noChangeArrowheads="1"/>
          </p:cNvSpPr>
          <p:nvPr/>
        </p:nvSpPr>
        <p:spPr bwMode="auto">
          <a:xfrm>
            <a:off x="313424" y="810771"/>
            <a:ext cx="8281988" cy="877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PragmaticaCTT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PragmaticaCTT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PragmaticaCTT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PragmaticaCTT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PragmaticaCTT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ragmaticaCTT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ragmaticaCTT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ragmaticaCTT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ragmaticaCTT" pitchFamily="34" charset="0"/>
              </a:defRPr>
            </a:lvl9pPr>
          </a:lstStyle>
          <a:p>
            <a:pPr algn="just" eaLnBrk="1" hangingPunct="1"/>
            <a:r>
              <a:rPr lang="ru-RU" sz="1700" b="1" dirty="0">
                <a:solidFill>
                  <a:schemeClr val="accent1">
                    <a:lumMod val="75000"/>
                  </a:schemeClr>
                </a:solidFill>
                <a:latin typeface="Arial" charset="0"/>
              </a:rPr>
              <a:t>Мы строим систему «вытягивания», в которой главным является КЛИЕНТ.  До тех пор пока КЛИЕНТ  не вытянет </a:t>
            </a:r>
            <a:r>
              <a:rPr lang="ru-RU" sz="1700" b="1" dirty="0" smtClean="0">
                <a:solidFill>
                  <a:schemeClr val="accent1">
                    <a:lumMod val="75000"/>
                  </a:schemeClr>
                </a:solidFill>
                <a:latin typeface="Arial" charset="0"/>
              </a:rPr>
              <a:t>товар</a:t>
            </a:r>
            <a:r>
              <a:rPr lang="en-US" sz="1700" b="1" dirty="0" smtClean="0">
                <a:solidFill>
                  <a:schemeClr val="accent1">
                    <a:lumMod val="75000"/>
                  </a:schemeClr>
                </a:solidFill>
                <a:latin typeface="Arial" charset="0"/>
              </a:rPr>
              <a:t> </a:t>
            </a:r>
            <a:r>
              <a:rPr lang="ru-RU" sz="1700" b="1" dirty="0" smtClean="0">
                <a:solidFill>
                  <a:schemeClr val="accent1">
                    <a:lumMod val="75000"/>
                  </a:schemeClr>
                </a:solidFill>
                <a:latin typeface="Arial" charset="0"/>
              </a:rPr>
              <a:t>из системы, </a:t>
            </a:r>
            <a:r>
              <a:rPr lang="ru-RU" sz="1700" b="1" dirty="0">
                <a:solidFill>
                  <a:schemeClr val="accent1">
                    <a:lumMod val="75000"/>
                  </a:schemeClr>
                </a:solidFill>
                <a:latin typeface="Arial" charset="0"/>
              </a:rPr>
              <a:t>не появляется потребность в производстве.</a:t>
            </a:r>
          </a:p>
        </p:txBody>
      </p:sp>
      <p:pic>
        <p:nvPicPr>
          <p:cNvPr id="5124" name="Picture 207" descr="MCPE02686_0000[1]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8850" y="2400300"/>
            <a:ext cx="1312863" cy="1316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5126" name="Group 118"/>
          <p:cNvGrpSpPr>
            <a:grpSpLocks/>
          </p:cNvGrpSpPr>
          <p:nvPr/>
        </p:nvGrpSpPr>
        <p:grpSpPr bwMode="auto">
          <a:xfrm>
            <a:off x="5076825" y="2636838"/>
            <a:ext cx="1439863" cy="1276350"/>
            <a:chOff x="3470" y="1480"/>
            <a:chExt cx="907" cy="804"/>
          </a:xfrm>
        </p:grpSpPr>
        <p:sp>
          <p:nvSpPr>
            <p:cNvPr id="5180" name="Rectangle 119"/>
            <p:cNvSpPr>
              <a:spLocks noChangeArrowheads="1"/>
            </p:cNvSpPr>
            <p:nvPr/>
          </p:nvSpPr>
          <p:spPr bwMode="auto">
            <a:xfrm>
              <a:off x="3470" y="2087"/>
              <a:ext cx="610" cy="197"/>
            </a:xfrm>
            <a:prstGeom prst="rect">
              <a:avLst/>
            </a:prstGeom>
            <a:solidFill>
              <a:srgbClr val="00808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ru-RU"/>
            </a:p>
          </p:txBody>
        </p:sp>
        <p:sp>
          <p:nvSpPr>
            <p:cNvPr id="5181" name="Rectangle 120"/>
            <p:cNvSpPr>
              <a:spLocks noChangeArrowheads="1"/>
            </p:cNvSpPr>
            <p:nvPr/>
          </p:nvSpPr>
          <p:spPr bwMode="auto">
            <a:xfrm>
              <a:off x="3558" y="2155"/>
              <a:ext cx="192" cy="129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ru-RU"/>
            </a:p>
          </p:txBody>
        </p:sp>
        <p:sp>
          <p:nvSpPr>
            <p:cNvPr id="5182" name="Rectangle 121"/>
            <p:cNvSpPr>
              <a:spLocks noChangeArrowheads="1"/>
            </p:cNvSpPr>
            <p:nvPr/>
          </p:nvSpPr>
          <p:spPr bwMode="auto">
            <a:xfrm>
              <a:off x="3868" y="2155"/>
              <a:ext cx="184" cy="129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ru-RU"/>
            </a:p>
          </p:txBody>
        </p:sp>
        <p:sp>
          <p:nvSpPr>
            <p:cNvPr id="5183" name="Rectangle 122"/>
            <p:cNvSpPr>
              <a:spLocks noChangeArrowheads="1"/>
            </p:cNvSpPr>
            <p:nvPr/>
          </p:nvSpPr>
          <p:spPr bwMode="auto">
            <a:xfrm>
              <a:off x="4080" y="1705"/>
              <a:ext cx="297" cy="579"/>
            </a:xfrm>
            <a:prstGeom prst="rect">
              <a:avLst/>
            </a:prstGeom>
            <a:solidFill>
              <a:srgbClr val="C9CE0A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ru-RU"/>
            </a:p>
          </p:txBody>
        </p:sp>
        <p:pic>
          <p:nvPicPr>
            <p:cNvPr id="5184" name="Picture 123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89" y="1480"/>
              <a:ext cx="263" cy="22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185" name="Rectangle 124"/>
            <p:cNvSpPr>
              <a:spLocks noChangeArrowheads="1"/>
            </p:cNvSpPr>
            <p:nvPr/>
          </p:nvSpPr>
          <p:spPr bwMode="auto">
            <a:xfrm>
              <a:off x="4253" y="1732"/>
              <a:ext cx="78" cy="120"/>
            </a:xfrm>
            <a:prstGeom prst="rect">
              <a:avLst/>
            </a:prstGeom>
            <a:solidFill>
              <a:srgbClr val="CCFF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ru-RU"/>
            </a:p>
          </p:txBody>
        </p:sp>
        <p:sp>
          <p:nvSpPr>
            <p:cNvPr id="5186" name="Rectangle 125"/>
            <p:cNvSpPr>
              <a:spLocks noChangeArrowheads="1"/>
            </p:cNvSpPr>
            <p:nvPr/>
          </p:nvSpPr>
          <p:spPr bwMode="auto">
            <a:xfrm>
              <a:off x="4126" y="1732"/>
              <a:ext cx="78" cy="120"/>
            </a:xfrm>
            <a:prstGeom prst="rect">
              <a:avLst/>
            </a:prstGeom>
            <a:solidFill>
              <a:srgbClr val="CCFF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ru-RU"/>
            </a:p>
          </p:txBody>
        </p:sp>
        <p:sp>
          <p:nvSpPr>
            <p:cNvPr id="5187" name="Rectangle 126"/>
            <p:cNvSpPr>
              <a:spLocks noChangeArrowheads="1"/>
            </p:cNvSpPr>
            <p:nvPr/>
          </p:nvSpPr>
          <p:spPr bwMode="auto">
            <a:xfrm>
              <a:off x="4126" y="1905"/>
              <a:ext cx="78" cy="121"/>
            </a:xfrm>
            <a:prstGeom prst="rect">
              <a:avLst/>
            </a:prstGeom>
            <a:solidFill>
              <a:srgbClr val="CCFF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ru-RU"/>
            </a:p>
          </p:txBody>
        </p:sp>
        <p:sp>
          <p:nvSpPr>
            <p:cNvPr id="5188" name="Rectangle 127"/>
            <p:cNvSpPr>
              <a:spLocks noChangeArrowheads="1"/>
            </p:cNvSpPr>
            <p:nvPr/>
          </p:nvSpPr>
          <p:spPr bwMode="auto">
            <a:xfrm>
              <a:off x="4126" y="2076"/>
              <a:ext cx="78" cy="121"/>
            </a:xfrm>
            <a:prstGeom prst="rect">
              <a:avLst/>
            </a:prstGeom>
            <a:solidFill>
              <a:srgbClr val="CCFF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ru-RU"/>
            </a:p>
          </p:txBody>
        </p:sp>
        <p:sp>
          <p:nvSpPr>
            <p:cNvPr id="5189" name="Rectangle 128"/>
            <p:cNvSpPr>
              <a:spLocks noChangeArrowheads="1"/>
            </p:cNvSpPr>
            <p:nvPr/>
          </p:nvSpPr>
          <p:spPr bwMode="auto">
            <a:xfrm>
              <a:off x="4253" y="1905"/>
              <a:ext cx="78" cy="121"/>
            </a:xfrm>
            <a:prstGeom prst="rect">
              <a:avLst/>
            </a:prstGeom>
            <a:solidFill>
              <a:srgbClr val="CCFF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ru-RU"/>
            </a:p>
          </p:txBody>
        </p:sp>
        <p:sp>
          <p:nvSpPr>
            <p:cNvPr id="5190" name="Rectangle 129"/>
            <p:cNvSpPr>
              <a:spLocks noChangeArrowheads="1"/>
            </p:cNvSpPr>
            <p:nvPr/>
          </p:nvSpPr>
          <p:spPr bwMode="auto">
            <a:xfrm>
              <a:off x="4253" y="2076"/>
              <a:ext cx="78" cy="121"/>
            </a:xfrm>
            <a:prstGeom prst="rect">
              <a:avLst/>
            </a:prstGeom>
            <a:solidFill>
              <a:srgbClr val="CCFF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ru-RU"/>
            </a:p>
          </p:txBody>
        </p:sp>
      </p:grpSp>
      <p:grpSp>
        <p:nvGrpSpPr>
          <p:cNvPr id="5129" name="Group 148"/>
          <p:cNvGrpSpPr>
            <a:grpSpLocks/>
          </p:cNvGrpSpPr>
          <p:nvPr/>
        </p:nvGrpSpPr>
        <p:grpSpPr bwMode="auto">
          <a:xfrm>
            <a:off x="2411413" y="3500438"/>
            <a:ext cx="2305050" cy="1728787"/>
            <a:chOff x="1247" y="1162"/>
            <a:chExt cx="1452" cy="1089"/>
          </a:xfrm>
        </p:grpSpPr>
        <p:sp>
          <p:nvSpPr>
            <p:cNvPr id="5153" name="Rectangle 149"/>
            <p:cNvSpPr>
              <a:spLocks noChangeArrowheads="1"/>
            </p:cNvSpPr>
            <p:nvPr/>
          </p:nvSpPr>
          <p:spPr bwMode="auto">
            <a:xfrm>
              <a:off x="1247" y="1843"/>
              <a:ext cx="1134" cy="408"/>
            </a:xfrm>
            <a:prstGeom prst="rect">
              <a:avLst/>
            </a:prstGeom>
            <a:solidFill>
              <a:srgbClr val="00808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ru-RU"/>
            </a:p>
          </p:txBody>
        </p:sp>
        <p:sp>
          <p:nvSpPr>
            <p:cNvPr id="5154" name="Rectangle 150"/>
            <p:cNvSpPr>
              <a:spLocks noChangeArrowheads="1"/>
            </p:cNvSpPr>
            <p:nvPr/>
          </p:nvSpPr>
          <p:spPr bwMode="auto">
            <a:xfrm>
              <a:off x="1701" y="2069"/>
              <a:ext cx="181" cy="18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ru-RU"/>
            </a:p>
          </p:txBody>
        </p:sp>
        <p:sp>
          <p:nvSpPr>
            <p:cNvPr id="5155" name="Rectangle 151"/>
            <p:cNvSpPr>
              <a:spLocks noChangeArrowheads="1"/>
            </p:cNvSpPr>
            <p:nvPr/>
          </p:nvSpPr>
          <p:spPr bwMode="auto">
            <a:xfrm>
              <a:off x="2064" y="2069"/>
              <a:ext cx="182" cy="18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ru-RU"/>
            </a:p>
          </p:txBody>
        </p:sp>
        <p:sp>
          <p:nvSpPr>
            <p:cNvPr id="5156" name="Rectangle 152"/>
            <p:cNvSpPr>
              <a:spLocks noChangeArrowheads="1"/>
            </p:cNvSpPr>
            <p:nvPr/>
          </p:nvSpPr>
          <p:spPr bwMode="auto">
            <a:xfrm>
              <a:off x="1383" y="2069"/>
              <a:ext cx="181" cy="18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ru-RU"/>
            </a:p>
          </p:txBody>
        </p:sp>
        <p:grpSp>
          <p:nvGrpSpPr>
            <p:cNvPr id="5157" name="Group 153"/>
            <p:cNvGrpSpPr>
              <a:grpSpLocks/>
            </p:cNvGrpSpPr>
            <p:nvPr/>
          </p:nvGrpSpPr>
          <p:grpSpPr bwMode="auto">
            <a:xfrm>
              <a:off x="2381" y="1162"/>
              <a:ext cx="318" cy="1089"/>
              <a:chOff x="2381" y="1207"/>
              <a:chExt cx="272" cy="1044"/>
            </a:xfrm>
          </p:grpSpPr>
          <p:sp>
            <p:nvSpPr>
              <p:cNvPr id="5158" name="Rectangle 154"/>
              <p:cNvSpPr>
                <a:spLocks noChangeArrowheads="1"/>
              </p:cNvSpPr>
              <p:nvPr/>
            </p:nvSpPr>
            <p:spPr bwMode="auto">
              <a:xfrm>
                <a:off x="2381" y="1434"/>
                <a:ext cx="272" cy="817"/>
              </a:xfrm>
              <a:prstGeom prst="rect">
                <a:avLst/>
              </a:prstGeom>
              <a:solidFill>
                <a:srgbClr val="C9CE0A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/>
                <a:endParaRPr lang="ru-RU"/>
              </a:p>
            </p:txBody>
          </p:sp>
          <p:sp>
            <p:nvSpPr>
              <p:cNvPr id="5159" name="Rectangle 155"/>
              <p:cNvSpPr>
                <a:spLocks noChangeArrowheads="1"/>
              </p:cNvSpPr>
              <p:nvPr/>
            </p:nvSpPr>
            <p:spPr bwMode="auto">
              <a:xfrm>
                <a:off x="2429" y="1933"/>
                <a:ext cx="46" cy="91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/>
                <a:endParaRPr lang="ru-RU"/>
              </a:p>
            </p:txBody>
          </p:sp>
          <p:sp>
            <p:nvSpPr>
              <p:cNvPr id="5160" name="Rectangle 156"/>
              <p:cNvSpPr>
                <a:spLocks noChangeArrowheads="1"/>
              </p:cNvSpPr>
              <p:nvPr/>
            </p:nvSpPr>
            <p:spPr bwMode="auto">
              <a:xfrm>
                <a:off x="2569" y="1933"/>
                <a:ext cx="47" cy="91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/>
                <a:endParaRPr lang="ru-RU"/>
              </a:p>
            </p:txBody>
          </p:sp>
          <p:sp>
            <p:nvSpPr>
              <p:cNvPr id="5161" name="Rectangle 157"/>
              <p:cNvSpPr>
                <a:spLocks noChangeArrowheads="1"/>
              </p:cNvSpPr>
              <p:nvPr/>
            </p:nvSpPr>
            <p:spPr bwMode="auto">
              <a:xfrm>
                <a:off x="2569" y="2069"/>
                <a:ext cx="47" cy="91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/>
                <a:endParaRPr lang="ru-RU"/>
              </a:p>
            </p:txBody>
          </p:sp>
          <p:sp>
            <p:nvSpPr>
              <p:cNvPr id="5162" name="Rectangle 158"/>
              <p:cNvSpPr>
                <a:spLocks noChangeArrowheads="1"/>
              </p:cNvSpPr>
              <p:nvPr/>
            </p:nvSpPr>
            <p:spPr bwMode="auto">
              <a:xfrm>
                <a:off x="2429" y="2070"/>
                <a:ext cx="46" cy="91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/>
                <a:endParaRPr lang="ru-RU"/>
              </a:p>
            </p:txBody>
          </p:sp>
          <p:sp>
            <p:nvSpPr>
              <p:cNvPr id="5163" name="Rectangle 159"/>
              <p:cNvSpPr>
                <a:spLocks noChangeArrowheads="1"/>
              </p:cNvSpPr>
              <p:nvPr/>
            </p:nvSpPr>
            <p:spPr bwMode="auto">
              <a:xfrm>
                <a:off x="2429" y="1797"/>
                <a:ext cx="46" cy="91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/>
                <a:endParaRPr lang="ru-RU"/>
              </a:p>
            </p:txBody>
          </p:sp>
          <p:sp>
            <p:nvSpPr>
              <p:cNvPr id="5164" name="Rectangle 160"/>
              <p:cNvSpPr>
                <a:spLocks noChangeArrowheads="1"/>
              </p:cNvSpPr>
              <p:nvPr/>
            </p:nvSpPr>
            <p:spPr bwMode="auto">
              <a:xfrm>
                <a:off x="2429" y="1661"/>
                <a:ext cx="46" cy="91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/>
                <a:endParaRPr lang="ru-RU"/>
              </a:p>
            </p:txBody>
          </p:sp>
          <p:sp>
            <p:nvSpPr>
              <p:cNvPr id="5165" name="Rectangle 161"/>
              <p:cNvSpPr>
                <a:spLocks noChangeArrowheads="1"/>
              </p:cNvSpPr>
              <p:nvPr/>
            </p:nvSpPr>
            <p:spPr bwMode="auto">
              <a:xfrm>
                <a:off x="2569" y="1797"/>
                <a:ext cx="47" cy="91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/>
                <a:endParaRPr lang="ru-RU"/>
              </a:p>
            </p:txBody>
          </p:sp>
          <p:sp>
            <p:nvSpPr>
              <p:cNvPr id="5166" name="Rectangle 162"/>
              <p:cNvSpPr>
                <a:spLocks noChangeArrowheads="1"/>
              </p:cNvSpPr>
              <p:nvPr/>
            </p:nvSpPr>
            <p:spPr bwMode="auto">
              <a:xfrm>
                <a:off x="2569" y="1661"/>
                <a:ext cx="47" cy="91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/>
                <a:endParaRPr lang="ru-RU"/>
              </a:p>
            </p:txBody>
          </p:sp>
          <p:pic>
            <p:nvPicPr>
              <p:cNvPr id="5167" name="Picture 163"/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381" y="1207"/>
                <a:ext cx="272" cy="22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5168" name="Rectangle 164"/>
              <p:cNvSpPr>
                <a:spLocks noChangeArrowheads="1"/>
              </p:cNvSpPr>
              <p:nvPr/>
            </p:nvSpPr>
            <p:spPr bwMode="auto">
              <a:xfrm>
                <a:off x="2428" y="1525"/>
                <a:ext cx="46" cy="91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/>
                <a:endParaRPr lang="ru-RU"/>
              </a:p>
            </p:txBody>
          </p:sp>
          <p:sp>
            <p:nvSpPr>
              <p:cNvPr id="5169" name="Rectangle 165"/>
              <p:cNvSpPr>
                <a:spLocks noChangeArrowheads="1"/>
              </p:cNvSpPr>
              <p:nvPr/>
            </p:nvSpPr>
            <p:spPr bwMode="auto">
              <a:xfrm>
                <a:off x="2568" y="1525"/>
                <a:ext cx="47" cy="91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/>
                <a:endParaRPr lang="ru-RU"/>
              </a:p>
            </p:txBody>
          </p:sp>
        </p:grpSp>
      </p:grpSp>
      <p:sp>
        <p:nvSpPr>
          <p:cNvPr id="5131" name="Freeform 4"/>
          <p:cNvSpPr>
            <a:spLocks/>
          </p:cNvSpPr>
          <p:nvPr/>
        </p:nvSpPr>
        <p:spPr bwMode="auto">
          <a:xfrm>
            <a:off x="323850" y="4542185"/>
            <a:ext cx="1382713" cy="1054100"/>
          </a:xfrm>
          <a:custGeom>
            <a:avLst/>
            <a:gdLst>
              <a:gd name="T0" fmla="*/ 2147483647 w 2158"/>
              <a:gd name="T1" fmla="*/ 2147483647 h 1396"/>
              <a:gd name="T2" fmla="*/ 2147483647 w 2158"/>
              <a:gd name="T3" fmla="*/ 2147483647 h 1396"/>
              <a:gd name="T4" fmla="*/ 2147483647 w 2158"/>
              <a:gd name="T5" fmla="*/ 2147483647 h 1396"/>
              <a:gd name="T6" fmla="*/ 2147483647 w 2158"/>
              <a:gd name="T7" fmla="*/ 2147483647 h 1396"/>
              <a:gd name="T8" fmla="*/ 2147483647 w 2158"/>
              <a:gd name="T9" fmla="*/ 2147483647 h 1396"/>
              <a:gd name="T10" fmla="*/ 2147483647 w 2158"/>
              <a:gd name="T11" fmla="*/ 2147483647 h 1396"/>
              <a:gd name="T12" fmla="*/ 2147483647 w 2158"/>
              <a:gd name="T13" fmla="*/ 2147483647 h 1396"/>
              <a:gd name="T14" fmla="*/ 2147483647 w 2158"/>
              <a:gd name="T15" fmla="*/ 2147483647 h 1396"/>
              <a:gd name="T16" fmla="*/ 2147483647 w 2158"/>
              <a:gd name="T17" fmla="*/ 2147483647 h 1396"/>
              <a:gd name="T18" fmla="*/ 2147483647 w 2158"/>
              <a:gd name="T19" fmla="*/ 2147483647 h 1396"/>
              <a:gd name="T20" fmla="*/ 2147483647 w 2158"/>
              <a:gd name="T21" fmla="*/ 2147483647 h 1396"/>
              <a:gd name="T22" fmla="*/ 2147483647 w 2158"/>
              <a:gd name="T23" fmla="*/ 2147483647 h 1396"/>
              <a:gd name="T24" fmla="*/ 2147483647 w 2158"/>
              <a:gd name="T25" fmla="*/ 2147483647 h 1396"/>
              <a:gd name="T26" fmla="*/ 2147483647 w 2158"/>
              <a:gd name="T27" fmla="*/ 2147483647 h 1396"/>
              <a:gd name="T28" fmla="*/ 2147483647 w 2158"/>
              <a:gd name="T29" fmla="*/ 0 h 1396"/>
              <a:gd name="T30" fmla="*/ 2147483647 w 2158"/>
              <a:gd name="T31" fmla="*/ 0 h 1396"/>
              <a:gd name="T32" fmla="*/ 2147483647 w 2158"/>
              <a:gd name="T33" fmla="*/ 2147483647 h 1396"/>
              <a:gd name="T34" fmla="*/ 2147483647 w 2158"/>
              <a:gd name="T35" fmla="*/ 2147483647 h 1396"/>
              <a:gd name="T36" fmla="*/ 2147483647 w 2158"/>
              <a:gd name="T37" fmla="*/ 2147483647 h 1396"/>
              <a:gd name="T38" fmla="*/ 0 w 2158"/>
              <a:gd name="T39" fmla="*/ 2147483647 h 1396"/>
              <a:gd name="T40" fmla="*/ 0 w 2158"/>
              <a:gd name="T41" fmla="*/ 2147483647 h 1396"/>
              <a:gd name="T42" fmla="*/ 2147483647 w 2158"/>
              <a:gd name="T43" fmla="*/ 2147483647 h 1396"/>
              <a:gd name="T44" fmla="*/ 2147483647 w 2158"/>
              <a:gd name="T45" fmla="*/ 2147483647 h 1396"/>
              <a:gd name="T46" fmla="*/ 2147483647 w 2158"/>
              <a:gd name="T47" fmla="*/ 2147483647 h 1396"/>
              <a:gd name="T48" fmla="*/ 2147483647 w 2158"/>
              <a:gd name="T49" fmla="*/ 2147483647 h 139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</a:gdLst>
            <a:ahLst/>
            <a:cxnLst>
              <a:cxn ang="T50">
                <a:pos x="T0" y="T1"/>
              </a:cxn>
              <a:cxn ang="T51">
                <a:pos x="T2" y="T3"/>
              </a:cxn>
              <a:cxn ang="T52">
                <a:pos x="T4" y="T5"/>
              </a:cxn>
              <a:cxn ang="T53">
                <a:pos x="T6" y="T7"/>
              </a:cxn>
              <a:cxn ang="T54">
                <a:pos x="T8" y="T9"/>
              </a:cxn>
              <a:cxn ang="T55">
                <a:pos x="T10" y="T11"/>
              </a:cxn>
              <a:cxn ang="T56">
                <a:pos x="T12" y="T13"/>
              </a:cxn>
              <a:cxn ang="T57">
                <a:pos x="T14" y="T15"/>
              </a:cxn>
              <a:cxn ang="T58">
                <a:pos x="T16" y="T17"/>
              </a:cxn>
              <a:cxn ang="T59">
                <a:pos x="T18" y="T19"/>
              </a:cxn>
              <a:cxn ang="T60">
                <a:pos x="T20" y="T21"/>
              </a:cxn>
              <a:cxn ang="T61">
                <a:pos x="T22" y="T23"/>
              </a:cxn>
              <a:cxn ang="T62">
                <a:pos x="T24" y="T25"/>
              </a:cxn>
              <a:cxn ang="T63">
                <a:pos x="T26" y="T27"/>
              </a:cxn>
              <a:cxn ang="T64">
                <a:pos x="T28" y="T29"/>
              </a:cxn>
              <a:cxn ang="T65">
                <a:pos x="T30" y="T31"/>
              </a:cxn>
              <a:cxn ang="T66">
                <a:pos x="T32" y="T33"/>
              </a:cxn>
              <a:cxn ang="T67">
                <a:pos x="T34" y="T35"/>
              </a:cxn>
              <a:cxn ang="T68">
                <a:pos x="T36" y="T37"/>
              </a:cxn>
              <a:cxn ang="T69">
                <a:pos x="T38" y="T39"/>
              </a:cxn>
              <a:cxn ang="T70">
                <a:pos x="T40" y="T41"/>
              </a:cxn>
              <a:cxn ang="T71">
                <a:pos x="T42" y="T43"/>
              </a:cxn>
              <a:cxn ang="T72">
                <a:pos x="T44" y="T45"/>
              </a:cxn>
              <a:cxn ang="T73">
                <a:pos x="T46" y="T47"/>
              </a:cxn>
              <a:cxn ang="T74">
                <a:pos x="T48" y="T49"/>
              </a:cxn>
            </a:cxnLst>
            <a:rect l="0" t="0" r="r" b="b"/>
            <a:pathLst>
              <a:path w="2158" h="1396">
                <a:moveTo>
                  <a:pt x="1824" y="903"/>
                </a:moveTo>
                <a:lnTo>
                  <a:pt x="1824" y="668"/>
                </a:lnTo>
                <a:lnTo>
                  <a:pt x="1610" y="809"/>
                </a:lnTo>
                <a:lnTo>
                  <a:pt x="1608" y="809"/>
                </a:lnTo>
                <a:lnTo>
                  <a:pt x="1608" y="668"/>
                </a:lnTo>
                <a:lnTo>
                  <a:pt x="1392" y="809"/>
                </a:lnTo>
                <a:lnTo>
                  <a:pt x="1374" y="809"/>
                </a:lnTo>
                <a:lnTo>
                  <a:pt x="1374" y="668"/>
                </a:lnTo>
                <a:lnTo>
                  <a:pt x="1160" y="809"/>
                </a:lnTo>
                <a:lnTo>
                  <a:pt x="1087" y="809"/>
                </a:lnTo>
                <a:lnTo>
                  <a:pt x="1013" y="152"/>
                </a:lnTo>
                <a:lnTo>
                  <a:pt x="860" y="152"/>
                </a:lnTo>
                <a:lnTo>
                  <a:pt x="802" y="809"/>
                </a:lnTo>
                <a:lnTo>
                  <a:pt x="726" y="809"/>
                </a:lnTo>
                <a:lnTo>
                  <a:pt x="648" y="0"/>
                </a:lnTo>
                <a:lnTo>
                  <a:pt x="494" y="0"/>
                </a:lnTo>
                <a:lnTo>
                  <a:pt x="432" y="809"/>
                </a:lnTo>
                <a:lnTo>
                  <a:pt x="296" y="809"/>
                </a:lnTo>
                <a:lnTo>
                  <a:pt x="296" y="962"/>
                </a:lnTo>
                <a:lnTo>
                  <a:pt x="0" y="962"/>
                </a:lnTo>
                <a:lnTo>
                  <a:pt x="0" y="1396"/>
                </a:lnTo>
                <a:lnTo>
                  <a:pt x="2158" y="1270"/>
                </a:lnTo>
                <a:lnTo>
                  <a:pt x="2158" y="903"/>
                </a:lnTo>
                <a:lnTo>
                  <a:pt x="1824" y="903"/>
                </a:lnTo>
                <a:close/>
              </a:path>
            </a:pathLst>
          </a:custGeom>
          <a:solidFill>
            <a:srgbClr val="00007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ru-RU"/>
          </a:p>
        </p:txBody>
      </p:sp>
      <p:grpSp>
        <p:nvGrpSpPr>
          <p:cNvPr id="5127" name="Group 176"/>
          <p:cNvGrpSpPr>
            <a:grpSpLocks/>
          </p:cNvGrpSpPr>
          <p:nvPr/>
        </p:nvGrpSpPr>
        <p:grpSpPr bwMode="auto">
          <a:xfrm>
            <a:off x="4932363" y="3716338"/>
            <a:ext cx="1008062" cy="288925"/>
            <a:chOff x="1565" y="1298"/>
            <a:chExt cx="816" cy="228"/>
          </a:xfrm>
        </p:grpSpPr>
        <p:sp>
          <p:nvSpPr>
            <p:cNvPr id="5172" name="Oval 177"/>
            <p:cNvSpPr>
              <a:spLocks noChangeArrowheads="1"/>
            </p:cNvSpPr>
            <p:nvPr/>
          </p:nvSpPr>
          <p:spPr bwMode="auto">
            <a:xfrm>
              <a:off x="2290" y="1480"/>
              <a:ext cx="45" cy="46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ru-RU"/>
            </a:p>
          </p:txBody>
        </p:sp>
        <p:sp>
          <p:nvSpPr>
            <p:cNvPr id="5173" name="Oval 178"/>
            <p:cNvSpPr>
              <a:spLocks noChangeArrowheads="1"/>
            </p:cNvSpPr>
            <p:nvPr/>
          </p:nvSpPr>
          <p:spPr bwMode="auto">
            <a:xfrm>
              <a:off x="2064" y="1480"/>
              <a:ext cx="45" cy="46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ru-RU"/>
            </a:p>
          </p:txBody>
        </p:sp>
        <p:sp>
          <p:nvSpPr>
            <p:cNvPr id="5174" name="Oval 179"/>
            <p:cNvSpPr>
              <a:spLocks noChangeArrowheads="1"/>
            </p:cNvSpPr>
            <p:nvPr/>
          </p:nvSpPr>
          <p:spPr bwMode="auto">
            <a:xfrm>
              <a:off x="1701" y="1480"/>
              <a:ext cx="45" cy="46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ru-RU"/>
            </a:p>
          </p:txBody>
        </p:sp>
        <p:sp>
          <p:nvSpPr>
            <p:cNvPr id="5175" name="Oval 180"/>
            <p:cNvSpPr>
              <a:spLocks noChangeArrowheads="1"/>
            </p:cNvSpPr>
            <p:nvPr/>
          </p:nvSpPr>
          <p:spPr bwMode="auto">
            <a:xfrm>
              <a:off x="1655" y="1480"/>
              <a:ext cx="45" cy="46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ru-RU"/>
            </a:p>
          </p:txBody>
        </p:sp>
        <p:sp>
          <p:nvSpPr>
            <p:cNvPr id="5176" name="Rectangle 181"/>
            <p:cNvSpPr>
              <a:spLocks noChangeArrowheads="1"/>
            </p:cNvSpPr>
            <p:nvPr/>
          </p:nvSpPr>
          <p:spPr bwMode="auto">
            <a:xfrm>
              <a:off x="1565" y="1298"/>
              <a:ext cx="680" cy="181"/>
            </a:xfrm>
            <a:prstGeom prst="rect">
              <a:avLst/>
            </a:prstGeom>
            <a:solidFill>
              <a:srgbClr val="FFCC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ru-RU"/>
            </a:p>
          </p:txBody>
        </p:sp>
        <p:sp>
          <p:nvSpPr>
            <p:cNvPr id="5177" name="Rectangle 182"/>
            <p:cNvSpPr>
              <a:spLocks noChangeArrowheads="1"/>
            </p:cNvSpPr>
            <p:nvPr/>
          </p:nvSpPr>
          <p:spPr bwMode="auto">
            <a:xfrm>
              <a:off x="2245" y="1344"/>
              <a:ext cx="136" cy="136"/>
            </a:xfrm>
            <a:prstGeom prst="rect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ru-RU"/>
            </a:p>
          </p:txBody>
        </p:sp>
        <p:sp>
          <p:nvSpPr>
            <p:cNvPr id="5178" name="Rectangle 183"/>
            <p:cNvSpPr>
              <a:spLocks noChangeArrowheads="1"/>
            </p:cNvSpPr>
            <p:nvPr/>
          </p:nvSpPr>
          <p:spPr bwMode="auto">
            <a:xfrm>
              <a:off x="2336" y="1344"/>
              <a:ext cx="45" cy="91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ru-RU"/>
            </a:p>
          </p:txBody>
        </p:sp>
        <p:sp>
          <p:nvSpPr>
            <p:cNvPr id="5179" name="Oval 184"/>
            <p:cNvSpPr>
              <a:spLocks noChangeArrowheads="1"/>
            </p:cNvSpPr>
            <p:nvPr/>
          </p:nvSpPr>
          <p:spPr bwMode="auto">
            <a:xfrm>
              <a:off x="2109" y="1480"/>
              <a:ext cx="45" cy="46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ru-RU"/>
            </a:p>
          </p:txBody>
        </p:sp>
      </p:grpSp>
      <p:grpSp>
        <p:nvGrpSpPr>
          <p:cNvPr id="5130" name="Group 176"/>
          <p:cNvGrpSpPr>
            <a:grpSpLocks/>
          </p:cNvGrpSpPr>
          <p:nvPr/>
        </p:nvGrpSpPr>
        <p:grpSpPr bwMode="auto">
          <a:xfrm>
            <a:off x="2700338" y="5084763"/>
            <a:ext cx="1008062" cy="288925"/>
            <a:chOff x="1565" y="1298"/>
            <a:chExt cx="816" cy="228"/>
          </a:xfrm>
        </p:grpSpPr>
        <p:sp>
          <p:nvSpPr>
            <p:cNvPr id="5145" name="Oval 177"/>
            <p:cNvSpPr>
              <a:spLocks noChangeArrowheads="1"/>
            </p:cNvSpPr>
            <p:nvPr/>
          </p:nvSpPr>
          <p:spPr bwMode="auto">
            <a:xfrm>
              <a:off x="2290" y="1480"/>
              <a:ext cx="45" cy="46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ru-RU"/>
            </a:p>
          </p:txBody>
        </p:sp>
        <p:sp>
          <p:nvSpPr>
            <p:cNvPr id="5146" name="Oval 178"/>
            <p:cNvSpPr>
              <a:spLocks noChangeArrowheads="1"/>
            </p:cNvSpPr>
            <p:nvPr/>
          </p:nvSpPr>
          <p:spPr bwMode="auto">
            <a:xfrm>
              <a:off x="2064" y="1480"/>
              <a:ext cx="45" cy="46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ru-RU"/>
            </a:p>
          </p:txBody>
        </p:sp>
        <p:sp>
          <p:nvSpPr>
            <p:cNvPr id="5147" name="Oval 179"/>
            <p:cNvSpPr>
              <a:spLocks noChangeArrowheads="1"/>
            </p:cNvSpPr>
            <p:nvPr/>
          </p:nvSpPr>
          <p:spPr bwMode="auto">
            <a:xfrm>
              <a:off x="1701" y="1480"/>
              <a:ext cx="45" cy="46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ru-RU"/>
            </a:p>
          </p:txBody>
        </p:sp>
        <p:sp>
          <p:nvSpPr>
            <p:cNvPr id="5148" name="Oval 180"/>
            <p:cNvSpPr>
              <a:spLocks noChangeArrowheads="1"/>
            </p:cNvSpPr>
            <p:nvPr/>
          </p:nvSpPr>
          <p:spPr bwMode="auto">
            <a:xfrm>
              <a:off x="1655" y="1480"/>
              <a:ext cx="45" cy="46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ru-RU"/>
            </a:p>
          </p:txBody>
        </p:sp>
        <p:sp>
          <p:nvSpPr>
            <p:cNvPr id="5149" name="Rectangle 181"/>
            <p:cNvSpPr>
              <a:spLocks noChangeArrowheads="1"/>
            </p:cNvSpPr>
            <p:nvPr/>
          </p:nvSpPr>
          <p:spPr bwMode="auto">
            <a:xfrm>
              <a:off x="1565" y="1298"/>
              <a:ext cx="680" cy="181"/>
            </a:xfrm>
            <a:prstGeom prst="rect">
              <a:avLst/>
            </a:prstGeom>
            <a:solidFill>
              <a:srgbClr val="FFCC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ru-RU"/>
            </a:p>
          </p:txBody>
        </p:sp>
        <p:sp>
          <p:nvSpPr>
            <p:cNvPr id="5150" name="Rectangle 182"/>
            <p:cNvSpPr>
              <a:spLocks noChangeArrowheads="1"/>
            </p:cNvSpPr>
            <p:nvPr/>
          </p:nvSpPr>
          <p:spPr bwMode="auto">
            <a:xfrm>
              <a:off x="2245" y="1344"/>
              <a:ext cx="136" cy="136"/>
            </a:xfrm>
            <a:prstGeom prst="rect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ru-RU"/>
            </a:p>
          </p:txBody>
        </p:sp>
        <p:sp>
          <p:nvSpPr>
            <p:cNvPr id="5151" name="Rectangle 183"/>
            <p:cNvSpPr>
              <a:spLocks noChangeArrowheads="1"/>
            </p:cNvSpPr>
            <p:nvPr/>
          </p:nvSpPr>
          <p:spPr bwMode="auto">
            <a:xfrm>
              <a:off x="2336" y="1344"/>
              <a:ext cx="45" cy="91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ru-RU"/>
            </a:p>
          </p:txBody>
        </p:sp>
        <p:sp>
          <p:nvSpPr>
            <p:cNvPr id="5152" name="Oval 184"/>
            <p:cNvSpPr>
              <a:spLocks noChangeArrowheads="1"/>
            </p:cNvSpPr>
            <p:nvPr/>
          </p:nvSpPr>
          <p:spPr bwMode="auto">
            <a:xfrm>
              <a:off x="2109" y="1480"/>
              <a:ext cx="45" cy="46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ru-RU"/>
            </a:p>
          </p:txBody>
        </p:sp>
      </p:grpSp>
      <p:grpSp>
        <p:nvGrpSpPr>
          <p:cNvPr id="5132" name="Group 176"/>
          <p:cNvGrpSpPr>
            <a:grpSpLocks/>
          </p:cNvGrpSpPr>
          <p:nvPr/>
        </p:nvGrpSpPr>
        <p:grpSpPr bwMode="auto">
          <a:xfrm>
            <a:off x="539750" y="5477222"/>
            <a:ext cx="1008063" cy="288925"/>
            <a:chOff x="1565" y="1298"/>
            <a:chExt cx="816" cy="228"/>
          </a:xfrm>
        </p:grpSpPr>
        <p:sp>
          <p:nvSpPr>
            <p:cNvPr id="5137" name="Oval 177"/>
            <p:cNvSpPr>
              <a:spLocks noChangeArrowheads="1"/>
            </p:cNvSpPr>
            <p:nvPr/>
          </p:nvSpPr>
          <p:spPr bwMode="auto">
            <a:xfrm>
              <a:off x="2290" y="1480"/>
              <a:ext cx="45" cy="46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ru-RU"/>
            </a:p>
          </p:txBody>
        </p:sp>
        <p:sp>
          <p:nvSpPr>
            <p:cNvPr id="5138" name="Oval 178"/>
            <p:cNvSpPr>
              <a:spLocks noChangeArrowheads="1"/>
            </p:cNvSpPr>
            <p:nvPr/>
          </p:nvSpPr>
          <p:spPr bwMode="auto">
            <a:xfrm>
              <a:off x="2064" y="1480"/>
              <a:ext cx="45" cy="46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ru-RU"/>
            </a:p>
          </p:txBody>
        </p:sp>
        <p:sp>
          <p:nvSpPr>
            <p:cNvPr id="5139" name="Oval 179"/>
            <p:cNvSpPr>
              <a:spLocks noChangeArrowheads="1"/>
            </p:cNvSpPr>
            <p:nvPr/>
          </p:nvSpPr>
          <p:spPr bwMode="auto">
            <a:xfrm>
              <a:off x="1701" y="1480"/>
              <a:ext cx="45" cy="46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ru-RU"/>
            </a:p>
          </p:txBody>
        </p:sp>
        <p:sp>
          <p:nvSpPr>
            <p:cNvPr id="5140" name="Oval 180"/>
            <p:cNvSpPr>
              <a:spLocks noChangeArrowheads="1"/>
            </p:cNvSpPr>
            <p:nvPr/>
          </p:nvSpPr>
          <p:spPr bwMode="auto">
            <a:xfrm>
              <a:off x="1655" y="1480"/>
              <a:ext cx="45" cy="46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ru-RU"/>
            </a:p>
          </p:txBody>
        </p:sp>
        <p:sp>
          <p:nvSpPr>
            <p:cNvPr id="5141" name="Rectangle 181"/>
            <p:cNvSpPr>
              <a:spLocks noChangeArrowheads="1"/>
            </p:cNvSpPr>
            <p:nvPr/>
          </p:nvSpPr>
          <p:spPr bwMode="auto">
            <a:xfrm>
              <a:off x="1565" y="1298"/>
              <a:ext cx="680" cy="181"/>
            </a:xfrm>
            <a:prstGeom prst="rect">
              <a:avLst/>
            </a:prstGeom>
            <a:solidFill>
              <a:srgbClr val="FFCC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ru-RU"/>
            </a:p>
          </p:txBody>
        </p:sp>
        <p:sp>
          <p:nvSpPr>
            <p:cNvPr id="5142" name="Rectangle 182"/>
            <p:cNvSpPr>
              <a:spLocks noChangeArrowheads="1"/>
            </p:cNvSpPr>
            <p:nvPr/>
          </p:nvSpPr>
          <p:spPr bwMode="auto">
            <a:xfrm>
              <a:off x="2245" y="1344"/>
              <a:ext cx="136" cy="136"/>
            </a:xfrm>
            <a:prstGeom prst="rect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ru-RU"/>
            </a:p>
          </p:txBody>
        </p:sp>
        <p:sp>
          <p:nvSpPr>
            <p:cNvPr id="5143" name="Rectangle 183"/>
            <p:cNvSpPr>
              <a:spLocks noChangeArrowheads="1"/>
            </p:cNvSpPr>
            <p:nvPr/>
          </p:nvSpPr>
          <p:spPr bwMode="auto">
            <a:xfrm>
              <a:off x="2336" y="1344"/>
              <a:ext cx="45" cy="91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ru-RU"/>
            </a:p>
          </p:txBody>
        </p:sp>
        <p:sp>
          <p:nvSpPr>
            <p:cNvPr id="5144" name="Oval 184"/>
            <p:cNvSpPr>
              <a:spLocks noChangeArrowheads="1"/>
            </p:cNvSpPr>
            <p:nvPr/>
          </p:nvSpPr>
          <p:spPr bwMode="auto">
            <a:xfrm>
              <a:off x="2109" y="1480"/>
              <a:ext cx="45" cy="46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ru-RU"/>
            </a:p>
          </p:txBody>
        </p:sp>
      </p:grpSp>
      <p:sp>
        <p:nvSpPr>
          <p:cNvPr id="5133" name="Text Box 76"/>
          <p:cNvSpPr txBox="1">
            <a:spLocks noChangeArrowheads="1"/>
          </p:cNvSpPr>
          <p:nvPr/>
        </p:nvSpPr>
        <p:spPr bwMode="auto">
          <a:xfrm>
            <a:off x="7596336" y="2091653"/>
            <a:ext cx="899695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PragmaticaCTT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PragmaticaCTT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PragmaticaCTT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PragmaticaCTT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PragmaticaCTT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ragmaticaCTT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ragmaticaCTT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ragmaticaCTT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ragmaticaCTT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sz="1400" b="1" dirty="0" smtClean="0">
                <a:solidFill>
                  <a:schemeClr val="accent1">
                    <a:lumMod val="50000"/>
                  </a:schemeClr>
                </a:solidFill>
                <a:latin typeface="Arial" charset="0"/>
              </a:rPr>
              <a:t>Клиент</a:t>
            </a:r>
            <a:endParaRPr lang="ru-RU" sz="1400" b="1" dirty="0">
              <a:solidFill>
                <a:schemeClr val="accent1">
                  <a:lumMod val="50000"/>
                </a:schemeClr>
              </a:solidFill>
              <a:latin typeface="Arial" charset="0"/>
            </a:endParaRPr>
          </a:p>
        </p:txBody>
      </p:sp>
      <p:sp>
        <p:nvSpPr>
          <p:cNvPr id="5134" name="Text Box 77"/>
          <p:cNvSpPr txBox="1">
            <a:spLocks noChangeArrowheads="1"/>
          </p:cNvSpPr>
          <p:nvPr/>
        </p:nvSpPr>
        <p:spPr bwMode="auto">
          <a:xfrm>
            <a:off x="250824" y="3892897"/>
            <a:ext cx="1571451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PragmaticaCTT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PragmaticaCTT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PragmaticaCTT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PragmaticaCTT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PragmaticaCTT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ragmaticaCTT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ragmaticaCTT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ragmaticaCTT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ragmaticaCTT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sz="1400" b="1" dirty="0" smtClean="0">
                <a:solidFill>
                  <a:schemeClr val="accent1">
                    <a:lumMod val="75000"/>
                  </a:schemeClr>
                </a:solidFill>
                <a:latin typeface="Arial" charset="0"/>
              </a:rPr>
              <a:t>«Принято </a:t>
            </a:r>
            <a:r>
              <a:rPr lang="ru-RU" sz="1400" b="1" dirty="0">
                <a:solidFill>
                  <a:schemeClr val="accent1">
                    <a:lumMod val="75000"/>
                  </a:schemeClr>
                </a:solidFill>
                <a:latin typeface="Arial" charset="0"/>
              </a:rPr>
              <a:t>в </a:t>
            </a:r>
            <a:r>
              <a:rPr lang="ru-RU" sz="1400" b="1" dirty="0" smtClean="0">
                <a:solidFill>
                  <a:schemeClr val="accent1">
                    <a:lumMod val="75000"/>
                  </a:schemeClr>
                </a:solidFill>
                <a:latin typeface="Arial" charset="0"/>
              </a:rPr>
              <a:t>производство»</a:t>
            </a:r>
            <a:endParaRPr lang="ru-RU" sz="1400" b="1" dirty="0">
              <a:solidFill>
                <a:schemeClr val="accent1">
                  <a:lumMod val="75000"/>
                </a:schemeClr>
              </a:solidFill>
              <a:latin typeface="Arial" charset="0"/>
            </a:endParaRPr>
          </a:p>
        </p:txBody>
      </p:sp>
      <p:sp>
        <p:nvSpPr>
          <p:cNvPr id="5136" name="Text Box 85"/>
          <p:cNvSpPr txBox="1">
            <a:spLocks noChangeArrowheads="1"/>
          </p:cNvSpPr>
          <p:nvPr/>
        </p:nvSpPr>
        <p:spPr bwMode="auto">
          <a:xfrm>
            <a:off x="743033" y="6002774"/>
            <a:ext cx="4251023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PragmaticaCTT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PragmaticaCTT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PragmaticaCTT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PragmaticaCTT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PragmaticaCTT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ragmaticaCTT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ragmaticaCTT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ragmaticaCTT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ragmaticaCTT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ru-RU" sz="1200" b="1" dirty="0" smtClean="0">
                <a:solidFill>
                  <a:schemeClr val="accent1">
                    <a:lumMod val="50000"/>
                  </a:schemeClr>
                </a:solidFill>
                <a:latin typeface="Arial" charset="0"/>
              </a:rPr>
              <a:t>Потребность в производстве, равная количеству «вытянутого» Клиентом товара</a:t>
            </a:r>
            <a:endParaRPr lang="ru-RU" sz="1200" b="1" dirty="0">
              <a:solidFill>
                <a:schemeClr val="accent1">
                  <a:lumMod val="50000"/>
                </a:schemeClr>
              </a:solidFill>
              <a:latin typeface="Arial" charset="0"/>
            </a:endParaRPr>
          </a:p>
        </p:txBody>
      </p:sp>
      <p:grpSp>
        <p:nvGrpSpPr>
          <p:cNvPr id="3" name="Группа 2"/>
          <p:cNvGrpSpPr/>
          <p:nvPr/>
        </p:nvGrpSpPr>
        <p:grpSpPr>
          <a:xfrm>
            <a:off x="5417802" y="3942618"/>
            <a:ext cx="2610582" cy="1286606"/>
            <a:chOff x="6264713" y="3417082"/>
            <a:chExt cx="2320874" cy="545906"/>
          </a:xfrm>
        </p:grpSpPr>
        <p:sp>
          <p:nvSpPr>
            <p:cNvPr id="75" name="Стрелка углом вверх 74"/>
            <p:cNvSpPr/>
            <p:nvPr/>
          </p:nvSpPr>
          <p:spPr>
            <a:xfrm>
              <a:off x="6344855" y="3431295"/>
              <a:ext cx="2240732" cy="531693"/>
            </a:xfrm>
            <a:prstGeom prst="bentUpArrow">
              <a:avLst>
                <a:gd name="adj1" fmla="val 11999"/>
                <a:gd name="adj2" fmla="val 25000"/>
                <a:gd name="adj3" fmla="val 25000"/>
              </a:avLst>
            </a:prstGeom>
            <a:solidFill>
              <a:srgbClr val="008080"/>
            </a:solidFill>
            <a:ln>
              <a:solidFill>
                <a:srgbClr val="00808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6" name="Прямоугольник 75"/>
            <p:cNvSpPr/>
            <p:nvPr/>
          </p:nvSpPr>
          <p:spPr>
            <a:xfrm>
              <a:off x="6264713" y="3417082"/>
              <a:ext cx="160284" cy="545906"/>
            </a:xfrm>
            <a:prstGeom prst="rect">
              <a:avLst/>
            </a:prstGeom>
            <a:solidFill>
              <a:srgbClr val="008080"/>
            </a:solidFill>
            <a:ln>
              <a:solidFill>
                <a:srgbClr val="00808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77" name="Text Box 76"/>
          <p:cNvSpPr txBox="1">
            <a:spLocks noChangeArrowheads="1"/>
          </p:cNvSpPr>
          <p:nvPr/>
        </p:nvSpPr>
        <p:spPr bwMode="auto">
          <a:xfrm>
            <a:off x="208136" y="3392112"/>
            <a:ext cx="1614140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PragmaticaCTT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PragmaticaCTT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PragmaticaCTT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PragmaticaCTT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PragmaticaCTT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ragmaticaCTT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ragmaticaCTT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ragmaticaCTT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ragmaticaCTT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sz="1400" b="1" dirty="0" smtClean="0">
                <a:solidFill>
                  <a:schemeClr val="accent1">
                    <a:lumMod val="50000"/>
                  </a:schemeClr>
                </a:solidFill>
                <a:latin typeface="Arial" charset="0"/>
              </a:rPr>
              <a:t>Производитель</a:t>
            </a:r>
            <a:endParaRPr lang="ru-RU" sz="1400" b="1" dirty="0">
              <a:solidFill>
                <a:schemeClr val="accent1">
                  <a:lumMod val="50000"/>
                </a:schemeClr>
              </a:solidFill>
              <a:latin typeface="Arial" charset="0"/>
            </a:endParaRPr>
          </a:p>
        </p:txBody>
      </p:sp>
      <p:sp>
        <p:nvSpPr>
          <p:cNvPr id="80" name="Text Box 188"/>
          <p:cNvSpPr txBox="1">
            <a:spLocks noChangeArrowheads="1"/>
          </p:cNvSpPr>
          <p:nvPr/>
        </p:nvSpPr>
        <p:spPr bwMode="auto">
          <a:xfrm>
            <a:off x="6130925" y="1850612"/>
            <a:ext cx="775383" cy="307764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  <a:effectLst/>
          <a:extLst/>
        </p:spPr>
        <p:txBody>
          <a:bodyPr wrap="none" lIns="91429" tIns="45714" rIns="91429" bIns="4571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PragmaticaCTT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PragmaticaCTT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PragmaticaCTT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PragmaticaCTT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PragmaticaCTT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ragmaticaCTT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ragmaticaCTT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ragmaticaCTT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ragmaticaCTT" pitchFamily="34" charset="0"/>
              </a:defRPr>
            </a:lvl9pPr>
          </a:lstStyle>
          <a:p>
            <a:pPr eaLnBrk="1" hangingPunct="1"/>
            <a:r>
              <a:rPr lang="ru-RU" sz="1400" b="1" dirty="0">
                <a:solidFill>
                  <a:schemeClr val="bg1">
                    <a:lumMod val="95000"/>
                  </a:schemeClr>
                </a:solidFill>
                <a:latin typeface="Arial" charset="0"/>
              </a:rPr>
              <a:t>заявка</a:t>
            </a:r>
            <a:endParaRPr lang="ru-RU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83" name="Стрелка углом вверх 82"/>
          <p:cNvSpPr/>
          <p:nvPr/>
        </p:nvSpPr>
        <p:spPr>
          <a:xfrm rot="10800000">
            <a:off x="5994399" y="2245540"/>
            <a:ext cx="1019560" cy="392017"/>
          </a:xfrm>
          <a:prstGeom prst="bentUpArrow">
            <a:avLst/>
          </a:prstGeom>
          <a:solidFill>
            <a:schemeClr val="bg1">
              <a:lumMod val="50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5" name="Text Box 188"/>
          <p:cNvSpPr txBox="1">
            <a:spLocks noChangeArrowheads="1"/>
          </p:cNvSpPr>
          <p:nvPr/>
        </p:nvSpPr>
        <p:spPr bwMode="auto">
          <a:xfrm>
            <a:off x="5743040" y="4287469"/>
            <a:ext cx="1637272" cy="646319"/>
          </a:xfrm>
          <a:prstGeom prst="rect">
            <a:avLst/>
          </a:prstGeom>
          <a:solidFill>
            <a:srgbClr val="008080">
              <a:alpha val="80000"/>
            </a:srgbClr>
          </a:solidFill>
          <a:ln>
            <a:noFill/>
          </a:ln>
          <a:effectLst/>
        </p:spPr>
        <p:txBody>
          <a:bodyPr wrap="square" lIns="91429" tIns="45714" rIns="91429" bIns="4571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PragmaticaCTT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PragmaticaCTT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PragmaticaCTT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PragmaticaCTT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PragmaticaCTT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ragmaticaCTT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ragmaticaCTT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ragmaticaCTT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ragmaticaCTT" pitchFamily="34" charset="0"/>
              </a:defRPr>
            </a:lvl9pPr>
          </a:lstStyle>
          <a:p>
            <a:pPr algn="ctr" eaLnBrk="1" hangingPunct="1"/>
            <a:r>
              <a:rPr lang="ru-RU" sz="1200" b="1" dirty="0" smtClean="0">
                <a:solidFill>
                  <a:schemeClr val="bg1">
                    <a:lumMod val="95000"/>
                  </a:schemeClr>
                </a:solidFill>
                <a:latin typeface="Arial" charset="0"/>
              </a:rPr>
              <a:t>«Вытягивание» товара </a:t>
            </a:r>
          </a:p>
          <a:p>
            <a:pPr algn="ctr" eaLnBrk="1" hangingPunct="1"/>
            <a:r>
              <a:rPr lang="ru-RU" sz="1200" b="1" dirty="0" smtClean="0">
                <a:solidFill>
                  <a:schemeClr val="bg1">
                    <a:lumMod val="95000"/>
                  </a:schemeClr>
                </a:solidFill>
                <a:latin typeface="Arial" charset="0"/>
              </a:rPr>
              <a:t>из системы</a:t>
            </a:r>
            <a:endParaRPr lang="ru-RU" sz="1200" dirty="0">
              <a:solidFill>
                <a:schemeClr val="bg1">
                  <a:lumMod val="95000"/>
                </a:schemeClr>
              </a:solidFill>
            </a:endParaRPr>
          </a:p>
        </p:txBody>
      </p:sp>
      <p:grpSp>
        <p:nvGrpSpPr>
          <p:cNvPr id="8" name="Группа 7"/>
          <p:cNvGrpSpPr/>
          <p:nvPr/>
        </p:nvGrpSpPr>
        <p:grpSpPr>
          <a:xfrm>
            <a:off x="607150" y="3942618"/>
            <a:ext cx="4756938" cy="2798750"/>
            <a:chOff x="442973" y="3942618"/>
            <a:chExt cx="4756938" cy="2798750"/>
          </a:xfrm>
        </p:grpSpPr>
        <p:sp>
          <p:nvSpPr>
            <p:cNvPr id="5" name="Стрелка влево 4"/>
            <p:cNvSpPr/>
            <p:nvPr/>
          </p:nvSpPr>
          <p:spPr>
            <a:xfrm rot="5400000">
              <a:off x="176145" y="6154163"/>
              <a:ext cx="854033" cy="320378"/>
            </a:xfrm>
            <a:prstGeom prst="leftArrow">
              <a:avLst/>
            </a:prstGeom>
            <a:solidFill>
              <a:srgbClr val="008080"/>
            </a:solidFill>
            <a:ln>
              <a:solidFill>
                <a:srgbClr val="00808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grpSp>
          <p:nvGrpSpPr>
            <p:cNvPr id="6" name="Группа 5"/>
            <p:cNvGrpSpPr/>
            <p:nvPr/>
          </p:nvGrpSpPr>
          <p:grpSpPr>
            <a:xfrm>
              <a:off x="541958" y="3942618"/>
              <a:ext cx="4657953" cy="2798750"/>
              <a:chOff x="541958" y="3942618"/>
              <a:chExt cx="4657953" cy="2798750"/>
            </a:xfrm>
          </p:grpSpPr>
          <p:sp>
            <p:nvSpPr>
              <p:cNvPr id="90" name="Блок-схема: процесс 89"/>
              <p:cNvSpPr/>
              <p:nvPr/>
            </p:nvSpPr>
            <p:spPr>
              <a:xfrm>
                <a:off x="5014374" y="3942618"/>
                <a:ext cx="185537" cy="2709348"/>
              </a:xfrm>
              <a:prstGeom prst="flowChartProcess">
                <a:avLst/>
              </a:prstGeom>
              <a:solidFill>
                <a:srgbClr val="008080"/>
              </a:solidFill>
              <a:ln>
                <a:solidFill>
                  <a:srgbClr val="00808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92" name="Блок-схема: процесс 91"/>
              <p:cNvSpPr/>
              <p:nvPr/>
            </p:nvSpPr>
            <p:spPr>
              <a:xfrm rot="16200000">
                <a:off x="2777410" y="4318866"/>
                <a:ext cx="187050" cy="4657953"/>
              </a:xfrm>
              <a:prstGeom prst="flowChartProcess">
                <a:avLst/>
              </a:prstGeom>
              <a:solidFill>
                <a:srgbClr val="008080"/>
              </a:solidFill>
              <a:ln>
                <a:solidFill>
                  <a:srgbClr val="00808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</p:grpSp>
      <p:sp>
        <p:nvSpPr>
          <p:cNvPr id="81" name="Прямоугольник 80"/>
          <p:cNvSpPr/>
          <p:nvPr/>
        </p:nvSpPr>
        <p:spPr>
          <a:xfrm>
            <a:off x="-13295" y="105427"/>
            <a:ext cx="9144000" cy="461665"/>
          </a:xfrm>
          <a:prstGeom prst="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400" dirty="0"/>
              <a:t>ТБМ-</a:t>
            </a:r>
            <a:r>
              <a:rPr lang="en-US" sz="2400" dirty="0" smtClean="0"/>
              <a:t>Logicon</a:t>
            </a:r>
            <a:r>
              <a:rPr lang="ru-RU" sz="2400" dirty="0" smtClean="0"/>
              <a:t>.</a:t>
            </a:r>
            <a:r>
              <a:rPr lang="ru-RU" sz="2400" dirty="0">
                <a:solidFill>
                  <a:srgbClr val="008080"/>
                </a:solidFill>
                <a:latin typeface="Arial Black" pitchFamily="34" charset="0"/>
              </a:rPr>
              <a:t> </a:t>
            </a:r>
            <a:r>
              <a:rPr lang="ru-RU" sz="2400" dirty="0" smtClean="0"/>
              <a:t>Организация </a:t>
            </a:r>
            <a:r>
              <a:rPr lang="ru-RU" sz="2400" dirty="0"/>
              <a:t>снабжения по системе </a:t>
            </a:r>
            <a:r>
              <a:rPr lang="en-US" sz="2400" dirty="0" smtClean="0"/>
              <a:t>kanban</a:t>
            </a:r>
            <a:endParaRPr lang="ru-RU" sz="24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med" advTm="8000">
    <p:spli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37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067 0.04 C 0.081 0.049 0.102 0.054 0.124 0.054 C 0.149 0.054 0.169 0.049 0.183 0.04 L 0.25 0 E" pathEditMode="relative" ptsTypes="">
                                      <p:cBhvr>
                                        <p:cTn id="22" dur="2000" fill="hold"/>
                                        <p:tgtEl>
                                          <p:spTgt spid="51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4000"/>
                            </p:stCondLst>
                            <p:childTnLst>
                              <p:par>
                                <p:cTn id="24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4500"/>
                            </p:stCondLst>
                            <p:childTnLst>
                              <p:par>
                                <p:cTn id="28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5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0"/>
                            </p:stCondLst>
                            <p:childTnLst>
                              <p:par>
                                <p:cTn id="32" presetID="26" presetClass="emph" presetSubtype="0" repeatCount="3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1000" tmFilter="0, 0; .2, .5; .8, .5; 1, 0"/>
                                        <p:tgtEl>
                                          <p:spTgt spid="513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4" dur="500" autoRev="1" fill="hold"/>
                                        <p:tgtEl>
                                          <p:spTgt spid="513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8000"/>
                            </p:stCondLst>
                            <p:childTnLst>
                              <p:par>
                                <p:cTn id="36" presetID="5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799 -0.02106 L 0.11406 -0.02106 C 0.16875 -0.02106 0.23628 -0.03148 0.23628 -0.03912 L 0.23628 -0.05718 " pathEditMode="relative" rAng="0" ptsTypes="FfFF">
                                      <p:cBhvr>
                                        <p:cTn id="37" dur="2000" fill="hold"/>
                                        <p:tgtEl>
                                          <p:spTgt spid="51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205" y="-180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0000"/>
                            </p:stCondLst>
                            <p:childTnLst>
                              <p:par>
                                <p:cTn id="39" presetID="5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6 0 L 0.14965 0 C 0.21666 0 0.2993 -0.04931 0.2993 -0.08935 L 0.2993 -0.17847 " pathEditMode="relative" rAng="0" ptsTypes="FfFF">
                                      <p:cBhvr>
                                        <p:cTn id="40" dur="2000" fill="hold"/>
                                        <p:tgtEl>
                                          <p:spTgt spid="51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965" y="-893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34" grpId="0"/>
      <p:bldP spid="5136" grpId="0"/>
      <p:bldP spid="80" grpId="0" animBg="1"/>
      <p:bldP spid="83" grpId="0" animBg="1"/>
      <p:bldP spid="8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Блок-схема: альтернативный процесс 1"/>
          <p:cNvSpPr/>
          <p:nvPr/>
        </p:nvSpPr>
        <p:spPr>
          <a:xfrm>
            <a:off x="179512" y="2187163"/>
            <a:ext cx="8964488" cy="4122157"/>
          </a:xfrm>
          <a:prstGeom prst="flowChartAlternateProcess">
            <a:avLst/>
          </a:prstGeom>
          <a:noFill/>
          <a:ln w="76200" cmpd="dbl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800" b="1" dirty="0" smtClean="0">
              <a:solidFill>
                <a:schemeClr val="accent6">
                  <a:lumMod val="75000"/>
                </a:schemeClr>
              </a:solidFill>
            </a:endParaRPr>
          </a:p>
          <a:p>
            <a:pPr algn="ctr"/>
            <a:endParaRPr lang="ru-RU" sz="2800" b="1" dirty="0">
              <a:solidFill>
                <a:schemeClr val="accent6">
                  <a:lumMod val="75000"/>
                </a:schemeClr>
              </a:solidFill>
            </a:endParaRPr>
          </a:p>
          <a:p>
            <a:pPr algn="ctr"/>
            <a:endParaRPr lang="ru-RU" sz="2800" b="1" dirty="0" smtClean="0">
              <a:solidFill>
                <a:schemeClr val="accent6">
                  <a:lumMod val="75000"/>
                </a:schemeClr>
              </a:solidFill>
            </a:endParaRPr>
          </a:p>
          <a:p>
            <a:pPr algn="ctr"/>
            <a:endParaRPr lang="ru-RU" sz="2800" b="1" dirty="0">
              <a:solidFill>
                <a:schemeClr val="accent6">
                  <a:lumMod val="75000"/>
                </a:schemeClr>
              </a:solidFill>
            </a:endParaRPr>
          </a:p>
          <a:p>
            <a:pPr algn="ctr"/>
            <a:endParaRPr lang="ru-RU" sz="2800" b="1" dirty="0" smtClean="0">
              <a:solidFill>
                <a:schemeClr val="accent6">
                  <a:lumMod val="75000"/>
                </a:schemeClr>
              </a:solidFill>
            </a:endParaRPr>
          </a:p>
          <a:p>
            <a:pPr algn="ctr"/>
            <a:endParaRPr lang="ru-RU" sz="2800" b="1" dirty="0">
              <a:solidFill>
                <a:schemeClr val="accent6">
                  <a:lumMod val="75000"/>
                </a:schemeClr>
              </a:solidFill>
            </a:endParaRPr>
          </a:p>
          <a:p>
            <a:pPr algn="ctr"/>
            <a:endParaRPr lang="ru-RU" sz="2800" b="1" dirty="0" smtClean="0">
              <a:solidFill>
                <a:schemeClr val="accent6">
                  <a:lumMod val="75000"/>
                </a:schemeClr>
              </a:solidFill>
            </a:endParaRPr>
          </a:p>
          <a:p>
            <a:pPr algn="ctr"/>
            <a:endParaRPr lang="ru-RU" sz="2800" b="1" dirty="0">
              <a:solidFill>
                <a:schemeClr val="accent6">
                  <a:lumMod val="75000"/>
                </a:schemeClr>
              </a:solidFill>
            </a:endParaRPr>
          </a:p>
          <a:p>
            <a:pPr algn="ctr"/>
            <a:r>
              <a:rPr lang="ru-RU" sz="2000" b="1" dirty="0" smtClean="0">
                <a:solidFill>
                  <a:schemeClr val="accent1">
                    <a:lumMod val="75000"/>
                  </a:schemeClr>
                </a:solidFill>
              </a:rPr>
              <a:t>ПОЛНОЕ ИСПОЛЬЗОВАНИЕ СИСТЕМЫ</a:t>
            </a:r>
            <a:endParaRPr lang="ru-RU" sz="20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7" name="Блок-схема: альтернативный процесс 36"/>
          <p:cNvSpPr/>
          <p:nvPr/>
        </p:nvSpPr>
        <p:spPr>
          <a:xfrm>
            <a:off x="4783375" y="2332664"/>
            <a:ext cx="4124506" cy="3168352"/>
          </a:xfrm>
          <a:prstGeom prst="flowChartAlternateProcess">
            <a:avLst/>
          </a:prstGeom>
          <a:noFill/>
          <a:ln w="76200" cmpd="dbl">
            <a:solidFill>
              <a:schemeClr val="bg1">
                <a:lumMod val="50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dirty="0" smtClean="0">
              <a:solidFill>
                <a:srgbClr val="EE7700"/>
              </a:solidFill>
            </a:endParaRPr>
          </a:p>
          <a:p>
            <a:pPr algn="ctr"/>
            <a:endParaRPr lang="ru-RU" b="1" dirty="0">
              <a:solidFill>
                <a:srgbClr val="EE7700"/>
              </a:solidFill>
            </a:endParaRPr>
          </a:p>
          <a:p>
            <a:pPr algn="ctr"/>
            <a:endParaRPr lang="ru-RU" b="1" dirty="0" smtClean="0">
              <a:solidFill>
                <a:srgbClr val="EE7700"/>
              </a:solidFill>
            </a:endParaRPr>
          </a:p>
          <a:p>
            <a:pPr algn="ctr"/>
            <a:endParaRPr lang="ru-RU" b="1" dirty="0">
              <a:solidFill>
                <a:srgbClr val="EE7700"/>
              </a:solidFill>
            </a:endParaRPr>
          </a:p>
          <a:p>
            <a:pPr algn="ctr"/>
            <a:endParaRPr lang="ru-RU" b="1" dirty="0" smtClean="0">
              <a:solidFill>
                <a:schemeClr val="accent1">
                  <a:lumMod val="50000"/>
                </a:schemeClr>
              </a:solidFill>
            </a:endParaRPr>
          </a:p>
          <a:p>
            <a:pPr algn="ctr"/>
            <a:endParaRPr lang="ru-RU" b="1" dirty="0">
              <a:solidFill>
                <a:srgbClr val="EE7700"/>
              </a:solidFill>
            </a:endParaRPr>
          </a:p>
          <a:p>
            <a:pPr algn="ctr"/>
            <a:endParaRPr lang="ru-RU" b="1" dirty="0" smtClean="0">
              <a:solidFill>
                <a:srgbClr val="EE7700"/>
              </a:solidFill>
            </a:endParaRPr>
          </a:p>
          <a:p>
            <a:pPr algn="ctr"/>
            <a:endParaRPr lang="ru-RU" b="1" dirty="0">
              <a:solidFill>
                <a:srgbClr val="EE7700"/>
              </a:solidFill>
            </a:endParaRPr>
          </a:p>
          <a:p>
            <a:pPr algn="ctr"/>
            <a:endParaRPr lang="ru-RU" b="1" dirty="0" smtClean="0">
              <a:solidFill>
                <a:srgbClr val="EE7700"/>
              </a:solidFill>
            </a:endParaRPr>
          </a:p>
          <a:p>
            <a:pPr algn="ctr"/>
            <a:endParaRPr lang="ru-RU" b="1" dirty="0">
              <a:solidFill>
                <a:srgbClr val="EE7700"/>
              </a:solidFill>
            </a:endParaRPr>
          </a:p>
          <a:p>
            <a:pPr algn="ctr"/>
            <a:r>
              <a:rPr lang="ru-RU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Частичное использование системы</a:t>
            </a:r>
          </a:p>
          <a:p>
            <a:pPr algn="ctr"/>
            <a:endParaRPr lang="ru-RU" sz="28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78" name="Text Box 4"/>
          <p:cNvSpPr txBox="1">
            <a:spLocks noChangeArrowheads="1"/>
          </p:cNvSpPr>
          <p:nvPr/>
        </p:nvSpPr>
        <p:spPr bwMode="auto">
          <a:xfrm>
            <a:off x="2557676" y="674995"/>
            <a:ext cx="3888432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spcBef>
                <a:spcPct val="50000"/>
              </a:spcBef>
              <a:defRPr/>
            </a:pPr>
            <a:r>
              <a:rPr lang="ru-RU" sz="4000" b="1" spc="50" dirty="0">
                <a:ln w="11430"/>
                <a:solidFill>
                  <a:schemeClr val="accent1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ТБМ-</a:t>
            </a:r>
            <a:r>
              <a:rPr lang="en-US" sz="4000" b="1" spc="50" dirty="0" smtClean="0">
                <a:ln w="11430"/>
                <a:solidFill>
                  <a:schemeClr val="accent1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Logicon</a:t>
            </a:r>
            <a:endParaRPr lang="en-US" sz="4000" b="1" spc="50" dirty="0">
              <a:ln w="11430"/>
              <a:solidFill>
                <a:schemeClr val="accent1">
                  <a:lumMod val="75000"/>
                </a:schemeClr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" charset="0"/>
            </a:endParaRPr>
          </a:p>
        </p:txBody>
      </p:sp>
      <p:grpSp>
        <p:nvGrpSpPr>
          <p:cNvPr id="3" name="Группа 2"/>
          <p:cNvGrpSpPr/>
          <p:nvPr/>
        </p:nvGrpSpPr>
        <p:grpSpPr>
          <a:xfrm>
            <a:off x="467544" y="2547203"/>
            <a:ext cx="3600400" cy="2232248"/>
            <a:chOff x="467544" y="2547203"/>
            <a:chExt cx="3600400" cy="2232248"/>
          </a:xfrm>
        </p:grpSpPr>
        <p:sp>
          <p:nvSpPr>
            <p:cNvPr id="13" name="Блок-схема: альтернативный процесс 12"/>
            <p:cNvSpPr/>
            <p:nvPr/>
          </p:nvSpPr>
          <p:spPr>
            <a:xfrm>
              <a:off x="467544" y="2547203"/>
              <a:ext cx="3600400" cy="2232248"/>
            </a:xfrm>
            <a:prstGeom prst="flowChartAlternateProcess">
              <a:avLst/>
            </a:prstGeom>
            <a:solidFill>
              <a:schemeClr val="accent1">
                <a:lumMod val="75000"/>
                <a:alpha val="33000"/>
              </a:schemeClr>
            </a:solidFill>
            <a:scene3d>
              <a:camera prst="orthographicFront"/>
              <a:lightRig rig="threePt" dir="t"/>
            </a:scene3d>
            <a:sp3d>
              <a:bevelT w="190500" h="190500" prst="slope"/>
              <a:bevelB w="190500" h="190500" prst="slop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9" name="Блок-схема: альтернативный процесс 88"/>
            <p:cNvSpPr/>
            <p:nvPr/>
          </p:nvSpPr>
          <p:spPr>
            <a:xfrm>
              <a:off x="827584" y="2907243"/>
              <a:ext cx="2952328" cy="1548172"/>
            </a:xfrm>
            <a:prstGeom prst="flowChartAlternateProcess">
              <a:avLst/>
            </a:prstGeom>
            <a:solidFill>
              <a:schemeClr val="accent1">
                <a:lumMod val="75000"/>
                <a:alpha val="37000"/>
              </a:schemeClr>
            </a:solidFill>
            <a:scene3d>
              <a:camera prst="orthographicFront"/>
              <a:lightRig rig="threePt" dir="t"/>
            </a:scene3d>
            <a:sp3d>
              <a:bevelT w="165100" prst="coolSlant"/>
              <a:bevelB w="165100" prst="coolSlan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b="1" dirty="0">
                <a:solidFill>
                  <a:srgbClr val="008080"/>
                </a:solidFill>
              </a:endParaRPr>
            </a:p>
          </p:txBody>
        </p:sp>
        <p:sp>
          <p:nvSpPr>
            <p:cNvPr id="94" name="Блок-схема: альтернативный процесс 93"/>
            <p:cNvSpPr/>
            <p:nvPr/>
          </p:nvSpPr>
          <p:spPr>
            <a:xfrm>
              <a:off x="899592" y="3267283"/>
              <a:ext cx="2808312" cy="846094"/>
            </a:xfrm>
            <a:prstGeom prst="flowChartAlternateProcess">
              <a:avLst/>
            </a:prstGeom>
            <a:solidFill>
              <a:schemeClr val="bg1"/>
            </a:solidFill>
            <a:scene3d>
              <a:camera prst="orthographicFront"/>
              <a:lightRig rig="threePt" dir="t"/>
            </a:scene3d>
            <a:sp3d>
              <a:bevelT w="165100" prst="coolSlant"/>
              <a:bevelB w="165100" prst="coolSlan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b="1" dirty="0">
                  <a:solidFill>
                    <a:schemeClr val="accent1">
                      <a:lumMod val="50000"/>
                    </a:schemeClr>
                  </a:solidFill>
                </a:rPr>
                <a:t>Автоматизированный обмен данными</a:t>
              </a:r>
            </a:p>
          </p:txBody>
        </p:sp>
      </p:grpSp>
      <p:grpSp>
        <p:nvGrpSpPr>
          <p:cNvPr id="4" name="Группа 3"/>
          <p:cNvGrpSpPr/>
          <p:nvPr/>
        </p:nvGrpSpPr>
        <p:grpSpPr>
          <a:xfrm>
            <a:off x="5148064" y="2547203"/>
            <a:ext cx="3600400" cy="2232248"/>
            <a:chOff x="5148064" y="2547203"/>
            <a:chExt cx="3600400" cy="2232248"/>
          </a:xfrm>
        </p:grpSpPr>
        <p:sp>
          <p:nvSpPr>
            <p:cNvPr id="95" name="Блок-схема: альтернативный процесс 94"/>
            <p:cNvSpPr/>
            <p:nvPr/>
          </p:nvSpPr>
          <p:spPr>
            <a:xfrm>
              <a:off x="5148064" y="2547203"/>
              <a:ext cx="3600400" cy="2232248"/>
            </a:xfrm>
            <a:prstGeom prst="flowChartAlternateProcess">
              <a:avLst/>
            </a:prstGeom>
            <a:solidFill>
              <a:schemeClr val="accent1">
                <a:lumMod val="75000"/>
                <a:alpha val="33000"/>
              </a:schemeClr>
            </a:solidFill>
            <a:scene3d>
              <a:camera prst="orthographicFront"/>
              <a:lightRig rig="threePt" dir="t"/>
            </a:scene3d>
            <a:sp3d>
              <a:bevelT w="190500" h="190500" prst="slope"/>
              <a:bevelB w="190500" h="190500" prst="slop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6" name="Блок-схема: альтернативный процесс 95"/>
            <p:cNvSpPr/>
            <p:nvPr/>
          </p:nvSpPr>
          <p:spPr>
            <a:xfrm>
              <a:off x="5508104" y="2907243"/>
              <a:ext cx="2952328" cy="1548172"/>
            </a:xfrm>
            <a:prstGeom prst="flowChartAlternateProcess">
              <a:avLst/>
            </a:prstGeom>
            <a:solidFill>
              <a:schemeClr val="accent1">
                <a:lumMod val="75000"/>
                <a:alpha val="37000"/>
              </a:schemeClr>
            </a:solidFill>
            <a:scene3d>
              <a:camera prst="orthographicFront"/>
              <a:lightRig rig="threePt" dir="t"/>
            </a:scene3d>
            <a:sp3d>
              <a:bevelT w="165100" prst="coolSlant"/>
              <a:bevelB w="165100" prst="coolSlan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b="1" dirty="0">
                <a:solidFill>
                  <a:srgbClr val="008080"/>
                </a:solidFill>
              </a:endParaRPr>
            </a:p>
          </p:txBody>
        </p:sp>
        <p:sp>
          <p:nvSpPr>
            <p:cNvPr id="97" name="Блок-схема: альтернативный процесс 96"/>
            <p:cNvSpPr/>
            <p:nvPr/>
          </p:nvSpPr>
          <p:spPr>
            <a:xfrm>
              <a:off x="5580112" y="3258282"/>
              <a:ext cx="2808312" cy="846094"/>
            </a:xfrm>
            <a:prstGeom prst="flowChartAlternateProcess">
              <a:avLst/>
            </a:prstGeom>
            <a:solidFill>
              <a:schemeClr val="bg1"/>
            </a:solidFill>
            <a:scene3d>
              <a:camera prst="orthographicFront"/>
              <a:lightRig rig="threePt" dir="t"/>
            </a:scene3d>
            <a:sp3d>
              <a:bevelT w="165100" prst="coolSlant"/>
              <a:bevelB w="165100" prst="coolSlan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b="1" dirty="0" smtClean="0">
                  <a:solidFill>
                    <a:schemeClr val="accent1">
                      <a:lumMod val="50000"/>
                    </a:schemeClr>
                  </a:solidFill>
                </a:rPr>
                <a:t>Информационный обмен</a:t>
              </a:r>
              <a:endParaRPr lang="ru-RU" b="1" dirty="0">
                <a:solidFill>
                  <a:schemeClr val="accent1">
                    <a:lumMod val="50000"/>
                  </a:schemeClr>
                </a:solidFill>
              </a:endParaRPr>
            </a:p>
          </p:txBody>
        </p:sp>
      </p:grpSp>
      <p:grpSp>
        <p:nvGrpSpPr>
          <p:cNvPr id="19" name="Группа 18"/>
          <p:cNvGrpSpPr/>
          <p:nvPr/>
        </p:nvGrpSpPr>
        <p:grpSpPr>
          <a:xfrm>
            <a:off x="1907704" y="1114604"/>
            <a:ext cx="849732" cy="977912"/>
            <a:chOff x="1907704" y="1988840"/>
            <a:chExt cx="849732" cy="977912"/>
          </a:xfrm>
        </p:grpSpPr>
        <p:sp>
          <p:nvSpPr>
            <p:cNvPr id="119" name="Блок-схема: узел 118"/>
            <p:cNvSpPr/>
            <p:nvPr/>
          </p:nvSpPr>
          <p:spPr>
            <a:xfrm>
              <a:off x="2167009" y="1988840"/>
              <a:ext cx="129652" cy="134139"/>
            </a:xfrm>
            <a:prstGeom prst="flowChartConnector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20" name="Блок-схема: узел 119"/>
            <p:cNvSpPr/>
            <p:nvPr/>
          </p:nvSpPr>
          <p:spPr>
            <a:xfrm>
              <a:off x="2167009" y="2190048"/>
              <a:ext cx="129652" cy="134139"/>
            </a:xfrm>
            <a:prstGeom prst="flowChartConnector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21" name="Блок-схема: узел 120"/>
            <p:cNvSpPr/>
            <p:nvPr/>
          </p:nvSpPr>
          <p:spPr>
            <a:xfrm>
              <a:off x="2167009" y="2391256"/>
              <a:ext cx="129652" cy="134139"/>
            </a:xfrm>
            <a:prstGeom prst="flowChartConnector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22" name="Блок-схема: узел 121"/>
            <p:cNvSpPr/>
            <p:nvPr/>
          </p:nvSpPr>
          <p:spPr>
            <a:xfrm>
              <a:off x="2167009" y="2607626"/>
              <a:ext cx="129652" cy="134139"/>
            </a:xfrm>
            <a:prstGeom prst="flowChartConnector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23" name="Блок-схема: узел 122"/>
            <p:cNvSpPr/>
            <p:nvPr/>
          </p:nvSpPr>
          <p:spPr>
            <a:xfrm>
              <a:off x="2168719" y="2832613"/>
              <a:ext cx="129652" cy="134139"/>
            </a:xfrm>
            <a:prstGeom prst="flowChartConnector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24" name="Блок-схема: узел 123"/>
            <p:cNvSpPr/>
            <p:nvPr/>
          </p:nvSpPr>
          <p:spPr>
            <a:xfrm>
              <a:off x="2428024" y="2596495"/>
              <a:ext cx="129652" cy="134139"/>
            </a:xfrm>
            <a:prstGeom prst="flowChartConnector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25" name="Блок-схема: узел 124"/>
            <p:cNvSpPr/>
            <p:nvPr/>
          </p:nvSpPr>
          <p:spPr>
            <a:xfrm>
              <a:off x="2298371" y="2715496"/>
              <a:ext cx="129652" cy="134139"/>
            </a:xfrm>
            <a:prstGeom prst="flowChartConnector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26" name="Блок-схема: узел 125"/>
            <p:cNvSpPr/>
            <p:nvPr/>
          </p:nvSpPr>
          <p:spPr>
            <a:xfrm>
              <a:off x="2037356" y="2698474"/>
              <a:ext cx="129652" cy="134139"/>
            </a:xfrm>
            <a:prstGeom prst="flowChartConnector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27" name="Блок-схема: узел 126"/>
            <p:cNvSpPr/>
            <p:nvPr/>
          </p:nvSpPr>
          <p:spPr>
            <a:xfrm>
              <a:off x="1907704" y="2583618"/>
              <a:ext cx="129652" cy="134139"/>
            </a:xfrm>
            <a:prstGeom prst="flowChartConnector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52" name="Блок-схема: узел 151"/>
            <p:cNvSpPr/>
            <p:nvPr/>
          </p:nvSpPr>
          <p:spPr>
            <a:xfrm>
              <a:off x="2411760" y="1988840"/>
              <a:ext cx="129652" cy="134139"/>
            </a:xfrm>
            <a:prstGeom prst="flowChartConnector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53" name="Блок-схема: узел 152"/>
            <p:cNvSpPr/>
            <p:nvPr/>
          </p:nvSpPr>
          <p:spPr>
            <a:xfrm>
              <a:off x="2627784" y="1988840"/>
              <a:ext cx="129652" cy="134139"/>
            </a:xfrm>
            <a:prstGeom prst="flowChartConnector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20" name="Группа 19"/>
          <p:cNvGrpSpPr/>
          <p:nvPr/>
        </p:nvGrpSpPr>
        <p:grpSpPr>
          <a:xfrm>
            <a:off x="6422844" y="1114604"/>
            <a:ext cx="813452" cy="977912"/>
            <a:chOff x="6422844" y="1988840"/>
            <a:chExt cx="813452" cy="977912"/>
          </a:xfrm>
        </p:grpSpPr>
        <p:grpSp>
          <p:nvGrpSpPr>
            <p:cNvPr id="17" name="Группа 16"/>
            <p:cNvGrpSpPr/>
            <p:nvPr/>
          </p:nvGrpSpPr>
          <p:grpSpPr>
            <a:xfrm>
              <a:off x="6586324" y="1988840"/>
              <a:ext cx="649972" cy="977912"/>
              <a:chOff x="6802348" y="1916832"/>
              <a:chExt cx="721980" cy="1049920"/>
            </a:xfrm>
          </p:grpSpPr>
          <p:sp>
            <p:nvSpPr>
              <p:cNvPr id="108" name="Блок-схема: узел 107"/>
              <p:cNvSpPr/>
              <p:nvPr/>
            </p:nvSpPr>
            <p:spPr>
              <a:xfrm>
                <a:off x="7090380" y="1916832"/>
                <a:ext cx="144016" cy="144016"/>
              </a:xfrm>
              <a:prstGeom prst="flowChartConnector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09" name="Блок-схема: узел 108"/>
              <p:cNvSpPr/>
              <p:nvPr/>
            </p:nvSpPr>
            <p:spPr>
              <a:xfrm>
                <a:off x="7090380" y="2132856"/>
                <a:ext cx="144016" cy="144016"/>
              </a:xfrm>
              <a:prstGeom prst="flowChartConnector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10" name="Блок-схема: узел 109"/>
              <p:cNvSpPr/>
              <p:nvPr/>
            </p:nvSpPr>
            <p:spPr>
              <a:xfrm>
                <a:off x="7090380" y="2348880"/>
                <a:ext cx="144016" cy="144016"/>
              </a:xfrm>
              <a:prstGeom prst="flowChartConnector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11" name="Блок-схема: узел 110"/>
              <p:cNvSpPr/>
              <p:nvPr/>
            </p:nvSpPr>
            <p:spPr>
              <a:xfrm>
                <a:off x="7090380" y="2581182"/>
                <a:ext cx="144016" cy="144016"/>
              </a:xfrm>
              <a:prstGeom prst="flowChartConnector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12" name="Блок-схема: узел 111"/>
              <p:cNvSpPr/>
              <p:nvPr/>
            </p:nvSpPr>
            <p:spPr>
              <a:xfrm>
                <a:off x="7092280" y="2822736"/>
                <a:ext cx="144016" cy="144016"/>
              </a:xfrm>
              <a:prstGeom prst="flowChartConnector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13" name="Блок-схема: узел 112"/>
              <p:cNvSpPr/>
              <p:nvPr/>
            </p:nvSpPr>
            <p:spPr>
              <a:xfrm>
                <a:off x="7380312" y="2569231"/>
                <a:ext cx="144016" cy="144016"/>
              </a:xfrm>
              <a:prstGeom prst="flowChartConnector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14" name="Блок-схема: узел 113"/>
              <p:cNvSpPr/>
              <p:nvPr/>
            </p:nvSpPr>
            <p:spPr>
              <a:xfrm>
                <a:off x="7236296" y="2696995"/>
                <a:ext cx="144016" cy="144016"/>
              </a:xfrm>
              <a:prstGeom prst="flowChartConnector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15" name="Блок-схема: узел 114"/>
              <p:cNvSpPr/>
              <p:nvPr/>
            </p:nvSpPr>
            <p:spPr>
              <a:xfrm>
                <a:off x="6946364" y="2678720"/>
                <a:ext cx="144016" cy="144016"/>
              </a:xfrm>
              <a:prstGeom prst="flowChartConnector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16" name="Блок-схема: узел 115"/>
              <p:cNvSpPr/>
              <p:nvPr/>
            </p:nvSpPr>
            <p:spPr>
              <a:xfrm>
                <a:off x="6802348" y="2555406"/>
                <a:ext cx="144016" cy="144016"/>
              </a:xfrm>
              <a:prstGeom prst="flowChartConnector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sp>
          <p:nvSpPr>
            <p:cNvPr id="154" name="Блок-схема: узел 153"/>
            <p:cNvSpPr/>
            <p:nvPr/>
          </p:nvSpPr>
          <p:spPr>
            <a:xfrm>
              <a:off x="6656316" y="1988840"/>
              <a:ext cx="129652" cy="134139"/>
            </a:xfrm>
            <a:prstGeom prst="flowChartConnector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55" name="Блок-схема: узел 154"/>
            <p:cNvSpPr/>
            <p:nvPr/>
          </p:nvSpPr>
          <p:spPr>
            <a:xfrm>
              <a:off x="6422844" y="1988840"/>
              <a:ext cx="129652" cy="134139"/>
            </a:xfrm>
            <a:prstGeom prst="flowChartConnector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</p:spTree>
    <p:extLst>
      <p:ext uri="{BB962C8B-B14F-4D97-AF65-F5344CB8AC3E}">
        <p14:creationId xmlns:p14="http://schemas.microsoft.com/office/powerpoint/2010/main" val="873194785"/>
      </p:ext>
    </p:extLst>
  </p:cSld>
  <p:clrMapOvr>
    <a:masterClrMapping/>
  </p:clrMapOvr>
  <p:transition spd="med" advTm="8000">
    <p:spli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1" dur="2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52" name="Нижний колонтитул 4"/>
          <p:cNvSpPr>
            <a:spLocks noGrp="1"/>
          </p:cNvSpPr>
          <p:nvPr>
            <p:ph type="ftr" sz="quarter" idx="11"/>
          </p:nvPr>
        </p:nvSpPr>
        <p:spPr bwMode="auto">
          <a:xfrm>
            <a:off x="7361238" y="6572250"/>
            <a:ext cx="1741488" cy="285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PragmaticaCTT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PragmaticaCTT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PragmaticaCTT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PragmaticaCTT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PragmaticaCTT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ragmaticaCTT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ragmaticaCTT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ragmaticaCTT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ragmaticaCTT" pitchFamily="34" charset="0"/>
              </a:defRPr>
            </a:lvl9pPr>
          </a:lstStyle>
          <a:p>
            <a:pPr eaLnBrk="1" hangingPunct="1"/>
            <a:r>
              <a:rPr lang="en-US">
                <a:solidFill>
                  <a:schemeClr val="tx2"/>
                </a:solidFill>
                <a:latin typeface="Arial" charset="0"/>
              </a:rPr>
              <a:t>www.tbm.ru</a:t>
            </a:r>
          </a:p>
        </p:txBody>
      </p:sp>
      <p:grpSp>
        <p:nvGrpSpPr>
          <p:cNvPr id="15" name="Группа 14"/>
          <p:cNvGrpSpPr/>
          <p:nvPr/>
        </p:nvGrpSpPr>
        <p:grpSpPr>
          <a:xfrm>
            <a:off x="1831408" y="1196752"/>
            <a:ext cx="1660472" cy="3313112"/>
            <a:chOff x="1831408" y="1196752"/>
            <a:chExt cx="1660472" cy="3313112"/>
          </a:xfrm>
        </p:grpSpPr>
        <p:sp>
          <p:nvSpPr>
            <p:cNvPr id="40" name="Двойная стрелка вверх/вниз 39"/>
            <p:cNvSpPr/>
            <p:nvPr/>
          </p:nvSpPr>
          <p:spPr>
            <a:xfrm>
              <a:off x="2391942" y="1196752"/>
              <a:ext cx="523874" cy="3313112"/>
            </a:xfrm>
            <a:prstGeom prst="upDownArrow">
              <a:avLst>
                <a:gd name="adj1" fmla="val 82434"/>
                <a:gd name="adj2" fmla="val 39818"/>
              </a:avLst>
            </a:prstGeom>
            <a:solidFill>
              <a:schemeClr val="accent1">
                <a:lumMod val="20000"/>
                <a:lumOff val="80000"/>
              </a:schemeClr>
            </a:solidFill>
            <a:ln>
              <a:solidFill>
                <a:schemeClr val="tx2">
                  <a:lumMod val="75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/>
              <a:bevelB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/>
            </a:p>
          </p:txBody>
        </p:sp>
        <p:grpSp>
          <p:nvGrpSpPr>
            <p:cNvPr id="6155" name="Group 7"/>
            <p:cNvGrpSpPr>
              <a:grpSpLocks/>
            </p:cNvGrpSpPr>
            <p:nvPr/>
          </p:nvGrpSpPr>
          <p:grpSpPr bwMode="auto">
            <a:xfrm>
              <a:off x="1831408" y="2371822"/>
              <a:ext cx="1660472" cy="1606550"/>
              <a:chOff x="620" y="1584"/>
              <a:chExt cx="1251" cy="1296"/>
            </a:xfrm>
          </p:grpSpPr>
          <p:sp>
            <p:nvSpPr>
              <p:cNvPr id="10" name="Oval 9"/>
              <p:cNvSpPr>
                <a:spLocks noChangeArrowheads="1"/>
              </p:cNvSpPr>
              <p:nvPr/>
            </p:nvSpPr>
            <p:spPr bwMode="gray">
              <a:xfrm>
                <a:off x="624" y="1584"/>
                <a:ext cx="1247" cy="1296"/>
              </a:xfrm>
              <a:prstGeom prst="ellipse">
                <a:avLst/>
              </a:prstGeom>
              <a:gradFill rotWithShape="1">
                <a:gsLst>
                  <a:gs pos="0">
                    <a:schemeClr val="accent5">
                      <a:lumMod val="40000"/>
                      <a:lumOff val="60000"/>
                    </a:schemeClr>
                  </a:gs>
                  <a:gs pos="100000">
                    <a:srgbClr val="002060"/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ru-RU">
                  <a:solidFill>
                    <a:schemeClr val="bg1"/>
                  </a:solidFill>
                </a:endParaRPr>
              </a:p>
            </p:txBody>
          </p:sp>
          <p:sp>
            <p:nvSpPr>
              <p:cNvPr id="6173" name="Text Box 11"/>
              <p:cNvSpPr txBox="1">
                <a:spLocks noChangeArrowheads="1"/>
              </p:cNvSpPr>
              <p:nvPr/>
            </p:nvSpPr>
            <p:spPr bwMode="gray">
              <a:xfrm>
                <a:off x="620" y="2102"/>
                <a:ext cx="1248" cy="24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PragmaticaCTT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PragmaticaCTT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PragmaticaCTT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PragmaticaCTT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PragmaticaCTT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PragmaticaCTT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PragmaticaCTT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PragmaticaCTT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PragmaticaCTT" pitchFamily="34" charset="0"/>
                  </a:defRPr>
                </a:lvl9pPr>
              </a:lstStyle>
              <a:p>
                <a:pPr algn="ctr"/>
                <a:r>
                  <a:rPr lang="ru-RU" sz="1400" b="1" dirty="0">
                    <a:solidFill>
                      <a:schemeClr val="bg1"/>
                    </a:solidFill>
                  </a:rPr>
                  <a:t>Подтверждения</a:t>
                </a:r>
                <a:endParaRPr lang="en-US" sz="1400" b="1" dirty="0">
                  <a:solidFill>
                    <a:schemeClr val="bg1"/>
                  </a:solidFill>
                </a:endParaRPr>
              </a:p>
            </p:txBody>
          </p:sp>
        </p:grpSp>
      </p:grpSp>
      <p:grpSp>
        <p:nvGrpSpPr>
          <p:cNvPr id="21" name="Группа 20"/>
          <p:cNvGrpSpPr/>
          <p:nvPr/>
        </p:nvGrpSpPr>
        <p:grpSpPr>
          <a:xfrm>
            <a:off x="3636317" y="1196752"/>
            <a:ext cx="1655763" cy="3313112"/>
            <a:chOff x="3636317" y="1196752"/>
            <a:chExt cx="1655763" cy="3313112"/>
          </a:xfrm>
        </p:grpSpPr>
        <p:sp>
          <p:nvSpPr>
            <p:cNvPr id="41" name="Двойная стрелка вверх/вниз 40"/>
            <p:cNvSpPr/>
            <p:nvPr/>
          </p:nvSpPr>
          <p:spPr>
            <a:xfrm>
              <a:off x="4211960" y="1196752"/>
              <a:ext cx="523874" cy="3313112"/>
            </a:xfrm>
            <a:prstGeom prst="upDownArrow">
              <a:avLst>
                <a:gd name="adj1" fmla="val 82434"/>
                <a:gd name="adj2" fmla="val 39818"/>
              </a:avLst>
            </a:prstGeom>
            <a:solidFill>
              <a:schemeClr val="accent1">
                <a:lumMod val="20000"/>
                <a:lumOff val="80000"/>
              </a:schemeClr>
            </a:solidFill>
            <a:ln>
              <a:solidFill>
                <a:schemeClr val="tx2">
                  <a:lumMod val="75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/>
              <a:bevelB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/>
            </a:p>
          </p:txBody>
        </p:sp>
        <p:grpSp>
          <p:nvGrpSpPr>
            <p:cNvPr id="11" name="Группа 10"/>
            <p:cNvGrpSpPr/>
            <p:nvPr/>
          </p:nvGrpSpPr>
          <p:grpSpPr>
            <a:xfrm>
              <a:off x="3636317" y="2276475"/>
              <a:ext cx="1655763" cy="1635125"/>
              <a:chOff x="3636317" y="2276475"/>
              <a:chExt cx="1655763" cy="1635125"/>
            </a:xfrm>
          </p:grpSpPr>
          <p:sp>
            <p:nvSpPr>
              <p:cNvPr id="13" name="Oval 15"/>
              <p:cNvSpPr>
                <a:spLocks noChangeArrowheads="1"/>
              </p:cNvSpPr>
              <p:nvPr/>
            </p:nvSpPr>
            <p:spPr bwMode="gray">
              <a:xfrm>
                <a:off x="3636317" y="2276475"/>
                <a:ext cx="1655763" cy="1635125"/>
              </a:xfrm>
              <a:prstGeom prst="ellipse">
                <a:avLst/>
              </a:prstGeom>
              <a:gradFill rotWithShape="1">
                <a:gsLst>
                  <a:gs pos="0">
                    <a:schemeClr val="accent1">
                      <a:lumMod val="75000"/>
                    </a:schemeClr>
                  </a:gs>
                  <a:gs pos="100000">
                    <a:schemeClr val="hlink">
                      <a:gamma/>
                      <a:shade val="51373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sy="50000" kx="-2453608" rotWithShape="0">
                        <a:schemeClr val="bg2">
                          <a:alpha val="50000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6157" name="Text Box 17"/>
              <p:cNvSpPr txBox="1">
                <a:spLocks noChangeArrowheads="1"/>
              </p:cNvSpPr>
              <p:nvPr/>
            </p:nvSpPr>
            <p:spPr bwMode="gray">
              <a:xfrm>
                <a:off x="3661752" y="2948044"/>
                <a:ext cx="1584325" cy="30480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PragmaticaCTT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PragmaticaCTT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PragmaticaCTT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PragmaticaCTT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PragmaticaCTT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PragmaticaCTT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PragmaticaCTT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PragmaticaCTT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PragmaticaCTT" pitchFamily="34" charset="0"/>
                  </a:defRPr>
                </a:lvl9pPr>
              </a:lstStyle>
              <a:p>
                <a:pPr algn="ctr"/>
                <a:r>
                  <a:rPr lang="ru-RU" sz="1400" b="1" dirty="0">
                    <a:solidFill>
                      <a:schemeClr val="bg1"/>
                    </a:solidFill>
                  </a:rPr>
                  <a:t>Счета</a:t>
                </a:r>
                <a:endParaRPr lang="en-US" sz="1400" b="1" dirty="0">
                  <a:solidFill>
                    <a:schemeClr val="bg1"/>
                  </a:solidFill>
                </a:endParaRPr>
              </a:p>
            </p:txBody>
          </p:sp>
        </p:grpSp>
      </p:grpSp>
      <p:grpSp>
        <p:nvGrpSpPr>
          <p:cNvPr id="20" name="Группа 19"/>
          <p:cNvGrpSpPr/>
          <p:nvPr/>
        </p:nvGrpSpPr>
        <p:grpSpPr>
          <a:xfrm>
            <a:off x="7332663" y="1124744"/>
            <a:ext cx="1747837" cy="3313112"/>
            <a:chOff x="7332663" y="1124744"/>
            <a:chExt cx="1747837" cy="3313112"/>
          </a:xfrm>
        </p:grpSpPr>
        <p:sp>
          <p:nvSpPr>
            <p:cNvPr id="45" name="Двойная стрелка вверх/вниз 44"/>
            <p:cNvSpPr/>
            <p:nvPr/>
          </p:nvSpPr>
          <p:spPr>
            <a:xfrm>
              <a:off x="7950996" y="1124744"/>
              <a:ext cx="523874" cy="3313112"/>
            </a:xfrm>
            <a:prstGeom prst="upDownArrow">
              <a:avLst>
                <a:gd name="adj1" fmla="val 82434"/>
                <a:gd name="adj2" fmla="val 39818"/>
              </a:avLst>
            </a:prstGeom>
            <a:solidFill>
              <a:schemeClr val="accent1">
                <a:lumMod val="20000"/>
                <a:lumOff val="80000"/>
              </a:schemeClr>
            </a:solidFill>
            <a:ln>
              <a:solidFill>
                <a:schemeClr val="tx2">
                  <a:lumMod val="75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/>
              <a:bevelB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/>
            </a:p>
          </p:txBody>
        </p:sp>
        <p:sp>
          <p:nvSpPr>
            <p:cNvPr id="17" name="Oval 21"/>
            <p:cNvSpPr>
              <a:spLocks noChangeArrowheads="1"/>
            </p:cNvSpPr>
            <p:nvPr/>
          </p:nvSpPr>
          <p:spPr bwMode="gray">
            <a:xfrm>
              <a:off x="7338578" y="2343247"/>
              <a:ext cx="1719262" cy="1635125"/>
            </a:xfrm>
            <a:prstGeom prst="ellipse">
              <a:avLst/>
            </a:prstGeom>
            <a:gradFill rotWithShape="1">
              <a:gsLst>
                <a:gs pos="0">
                  <a:schemeClr val="accent1"/>
                </a:gs>
                <a:gs pos="100000">
                  <a:schemeClr val="accent1">
                    <a:gamma/>
                    <a:shade val="51373"/>
                    <a:invGamma/>
                  </a:scheme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sy="50000" kx="-2453608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6159" name="Text Box 23"/>
            <p:cNvSpPr txBox="1">
              <a:spLocks noChangeArrowheads="1"/>
            </p:cNvSpPr>
            <p:nvPr/>
          </p:nvSpPr>
          <p:spPr bwMode="gray">
            <a:xfrm>
              <a:off x="7332663" y="2927350"/>
              <a:ext cx="1747837" cy="46196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PragmaticaCTT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PragmaticaCTT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PragmaticaCTT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PragmaticaCTT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PragmaticaCTT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PragmaticaCTT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PragmaticaCTT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PragmaticaCTT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PragmaticaCTT" pitchFamily="34" charset="0"/>
                </a:defRPr>
              </a:lvl9pPr>
            </a:lstStyle>
            <a:p>
              <a:pPr algn="ctr"/>
              <a:r>
                <a:rPr lang="ru-RU" sz="1200" b="1" dirty="0">
                  <a:solidFill>
                    <a:schemeClr val="bg1"/>
                  </a:solidFill>
                </a:rPr>
                <a:t>Каталог </a:t>
              </a:r>
            </a:p>
            <a:p>
              <a:pPr algn="ctr"/>
              <a:r>
                <a:rPr lang="ru-RU" sz="1200" b="1" dirty="0" smtClean="0">
                  <a:solidFill>
                    <a:schemeClr val="bg1"/>
                  </a:solidFill>
                </a:rPr>
                <a:t>Производителя</a:t>
              </a:r>
              <a:endParaRPr lang="en-US" sz="1200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19" name="Группа 18"/>
          <p:cNvGrpSpPr/>
          <p:nvPr/>
        </p:nvGrpSpPr>
        <p:grpSpPr>
          <a:xfrm>
            <a:off x="5292080" y="1196752"/>
            <a:ext cx="1990725" cy="3313112"/>
            <a:chOff x="5364088" y="1196752"/>
            <a:chExt cx="1990725" cy="3313112"/>
          </a:xfrm>
        </p:grpSpPr>
        <p:sp>
          <p:nvSpPr>
            <p:cNvPr id="44" name="Двойная стрелка вверх/вниз 43"/>
            <p:cNvSpPr/>
            <p:nvPr/>
          </p:nvSpPr>
          <p:spPr>
            <a:xfrm>
              <a:off x="6084168" y="1196752"/>
              <a:ext cx="523874" cy="3313112"/>
            </a:xfrm>
            <a:prstGeom prst="upDownArrow">
              <a:avLst>
                <a:gd name="adj1" fmla="val 82434"/>
                <a:gd name="adj2" fmla="val 39818"/>
              </a:avLst>
            </a:prstGeom>
            <a:solidFill>
              <a:schemeClr val="accent1">
                <a:lumMod val="20000"/>
                <a:lumOff val="80000"/>
              </a:schemeClr>
            </a:solidFill>
            <a:ln>
              <a:solidFill>
                <a:schemeClr val="tx2">
                  <a:lumMod val="75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/>
              <a:bevelB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/>
            </a:p>
          </p:txBody>
        </p:sp>
        <p:grpSp>
          <p:nvGrpSpPr>
            <p:cNvPr id="9" name="Группа 8"/>
            <p:cNvGrpSpPr/>
            <p:nvPr/>
          </p:nvGrpSpPr>
          <p:grpSpPr>
            <a:xfrm>
              <a:off x="5364088" y="2308850"/>
              <a:ext cx="1990725" cy="1617999"/>
              <a:chOff x="5326194" y="2454900"/>
              <a:chExt cx="1990725" cy="1617999"/>
            </a:xfrm>
          </p:grpSpPr>
          <p:sp>
            <p:nvSpPr>
              <p:cNvPr id="42" name="Oval 21"/>
              <p:cNvSpPr>
                <a:spLocks noChangeArrowheads="1"/>
              </p:cNvSpPr>
              <p:nvPr/>
            </p:nvSpPr>
            <p:spPr bwMode="gray">
              <a:xfrm>
                <a:off x="5485390" y="2454900"/>
                <a:ext cx="1674166" cy="1617999"/>
              </a:xfrm>
              <a:prstGeom prst="ellipse">
                <a:avLst/>
              </a:prstGeom>
              <a:gradFill rotWithShape="1">
                <a:gsLst>
                  <a:gs pos="0">
                    <a:srgbClr val="4987E3"/>
                  </a:gs>
                  <a:gs pos="100000">
                    <a:srgbClr val="4987E3">
                      <a:gamma/>
                      <a:shade val="51373"/>
                      <a:invGamma/>
                    </a:srgb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sy="50000" kx="-2453608" rotWithShape="0">
                        <a:schemeClr val="bg2">
                          <a:alpha val="50000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28" name="Text Box 30"/>
              <p:cNvSpPr txBox="1">
                <a:spLocks noChangeArrowheads="1"/>
              </p:cNvSpPr>
              <p:nvPr/>
            </p:nvSpPr>
            <p:spPr bwMode="gray">
              <a:xfrm>
                <a:off x="5326194" y="2767609"/>
                <a:ext cx="1990725" cy="109220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algn="ctr" eaLnBrk="0" hangingPunct="0">
                  <a:defRPr/>
                </a:pPr>
                <a:r>
                  <a:rPr lang="ru-RU" sz="1300" b="1" dirty="0">
                    <a:solidFill>
                      <a:srgbClr val="FFFFFF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</a:rPr>
                  <a:t>Причины недопоставок и скорректированные сроки </a:t>
                </a:r>
              </a:p>
              <a:p>
                <a:pPr algn="ctr" eaLnBrk="0" hangingPunct="0">
                  <a:defRPr/>
                </a:pPr>
                <a:r>
                  <a:rPr lang="ru-RU" sz="1300" b="1" dirty="0">
                    <a:solidFill>
                      <a:srgbClr val="FFFFFF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</a:rPr>
                  <a:t>поставок</a:t>
                </a:r>
                <a:endParaRPr lang="en-US" sz="1300" b="1" dirty="0">
                  <a:solidFill>
                    <a:srgbClr val="FFFFFF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</a:endParaRPr>
              </a:p>
            </p:txBody>
          </p:sp>
        </p:grpSp>
      </p:grpSp>
      <p:grpSp>
        <p:nvGrpSpPr>
          <p:cNvPr id="12" name="Группа 11"/>
          <p:cNvGrpSpPr/>
          <p:nvPr/>
        </p:nvGrpSpPr>
        <p:grpSpPr>
          <a:xfrm>
            <a:off x="70202" y="1677194"/>
            <a:ext cx="1621478" cy="3313112"/>
            <a:chOff x="70202" y="1677194"/>
            <a:chExt cx="1621478" cy="3313112"/>
          </a:xfrm>
        </p:grpSpPr>
        <p:sp>
          <p:nvSpPr>
            <p:cNvPr id="2" name="Двойная стрелка вверх/вниз 1"/>
            <p:cNvSpPr/>
            <p:nvPr/>
          </p:nvSpPr>
          <p:spPr>
            <a:xfrm>
              <a:off x="591742" y="1677194"/>
              <a:ext cx="523874" cy="3313112"/>
            </a:xfrm>
            <a:prstGeom prst="upDownArrow">
              <a:avLst>
                <a:gd name="adj1" fmla="val 82434"/>
                <a:gd name="adj2" fmla="val 39818"/>
              </a:avLst>
            </a:prstGeom>
            <a:solidFill>
              <a:schemeClr val="accent1">
                <a:lumMod val="20000"/>
                <a:lumOff val="80000"/>
              </a:schemeClr>
            </a:solidFill>
            <a:ln>
              <a:solidFill>
                <a:schemeClr val="tx2">
                  <a:lumMod val="75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/>
              <a:bevelB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/>
            </a:p>
          </p:txBody>
        </p:sp>
        <p:grpSp>
          <p:nvGrpSpPr>
            <p:cNvPr id="6161" name="Group 7"/>
            <p:cNvGrpSpPr>
              <a:grpSpLocks/>
            </p:cNvGrpSpPr>
            <p:nvPr/>
          </p:nvGrpSpPr>
          <p:grpSpPr bwMode="auto">
            <a:xfrm>
              <a:off x="70202" y="2311189"/>
              <a:ext cx="1621478" cy="1638323"/>
              <a:chOff x="624" y="1584"/>
              <a:chExt cx="1500" cy="1463"/>
            </a:xfrm>
          </p:grpSpPr>
          <p:sp>
            <p:nvSpPr>
              <p:cNvPr id="35" name="Oval 9"/>
              <p:cNvSpPr>
                <a:spLocks noChangeArrowheads="1"/>
              </p:cNvSpPr>
              <p:nvPr/>
            </p:nvSpPr>
            <p:spPr bwMode="gray">
              <a:xfrm>
                <a:off x="624" y="1584"/>
                <a:ext cx="1500" cy="1463"/>
              </a:xfrm>
              <a:prstGeom prst="ellipse">
                <a:avLst/>
              </a:prstGeom>
              <a:gradFill rotWithShape="1">
                <a:gsLst>
                  <a:gs pos="0">
                    <a:srgbClr val="D9520F"/>
                  </a:gs>
                  <a:gs pos="100000">
                    <a:srgbClr val="D9520F">
                      <a:gamma/>
                      <a:shade val="63529"/>
                      <a:invGamma/>
                    </a:srgb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34" name="Text Box 11"/>
              <p:cNvSpPr txBox="1">
                <a:spLocks noChangeArrowheads="1"/>
              </p:cNvSpPr>
              <p:nvPr/>
            </p:nvSpPr>
            <p:spPr bwMode="gray">
              <a:xfrm>
                <a:off x="627" y="2209"/>
                <a:ext cx="1495" cy="27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algn="ctr" eaLnBrk="0" fontAlgn="auto" hangingPunct="0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ru-RU" sz="1400" b="1" kern="0" dirty="0" smtClean="0">
                    <a:solidFill>
                      <a:schemeClr val="bg1"/>
                    </a:solidFill>
                  </a:rPr>
                  <a:t>Заявки</a:t>
                </a:r>
                <a:endParaRPr lang="en-US" sz="1400" b="1" kern="0" dirty="0">
                  <a:solidFill>
                    <a:schemeClr val="bg1"/>
                  </a:solidFill>
                </a:endParaRPr>
              </a:p>
            </p:txBody>
          </p:sp>
        </p:grpSp>
      </p:grpSp>
      <p:sp>
        <p:nvSpPr>
          <p:cNvPr id="47" name="AutoShape 4"/>
          <p:cNvSpPr>
            <a:spLocks noChangeArrowheads="1"/>
          </p:cNvSpPr>
          <p:nvPr/>
        </p:nvSpPr>
        <p:spPr bwMode="gray">
          <a:xfrm>
            <a:off x="47625" y="4508500"/>
            <a:ext cx="9032875" cy="574675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38100" algn="ctr">
            <a:solidFill>
              <a:schemeClr val="tx2">
                <a:lumMod val="75000"/>
              </a:schemeClr>
            </a:solidFill>
            <a:round/>
            <a:headEnd/>
            <a:tailEnd/>
          </a:ln>
          <a:effectLst/>
          <a:scene3d>
            <a:camera prst="orthographicFront"/>
            <a:lightRig rig="threePt" dir="t"/>
          </a:scene3d>
          <a:sp3d>
            <a:bevelT/>
            <a:bevelB/>
          </a:sp3d>
        </p:spPr>
        <p:txBody>
          <a:bodyPr wrap="none" anchor="ctr">
            <a:sp3d>
              <a:bevelB w="38100" h="38100" prst="relaxedInset"/>
            </a:sp3d>
          </a:bodyPr>
          <a:lstStyle/>
          <a:p>
            <a:pPr algn="ctr" eaLnBrk="0" hangingPunct="0">
              <a:defRPr/>
            </a:pPr>
            <a:r>
              <a:rPr lang="ru-RU" sz="2000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itchFamily="34" charset="0"/>
              </a:rPr>
              <a:t>Информационная система ТБМ</a:t>
            </a:r>
            <a:endParaRPr lang="en-US" sz="2000" dirty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/>
                </a:outerShdw>
              </a:effectLst>
              <a:latin typeface="Verdana" pitchFamily="34" charset="0"/>
            </a:endParaRPr>
          </a:p>
        </p:txBody>
      </p:sp>
      <p:sp>
        <p:nvSpPr>
          <p:cNvPr id="6163" name="Text Box 2"/>
          <p:cNvSpPr txBox="1">
            <a:spLocks noChangeArrowheads="1"/>
          </p:cNvSpPr>
          <p:nvPr/>
        </p:nvSpPr>
        <p:spPr bwMode="auto">
          <a:xfrm>
            <a:off x="174014" y="5624301"/>
            <a:ext cx="8559800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PragmaticaCTT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PragmaticaCTT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PragmaticaCTT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PragmaticaCTT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PragmaticaCTT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ragmaticaCTT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ragmaticaCTT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ragmaticaCTT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ragmaticaCTT" pitchFamily="34" charset="0"/>
              </a:defRPr>
            </a:lvl9pPr>
          </a:lstStyle>
          <a:p>
            <a:pPr algn="ctr" eaLnBrk="1" hangingPunct="1">
              <a:buClr>
                <a:srgbClr val="008080"/>
              </a:buClr>
            </a:pPr>
            <a:r>
              <a:rPr lang="ru-RU" sz="1600" dirty="0" smtClean="0">
                <a:solidFill>
                  <a:schemeClr val="accent1">
                    <a:lumMod val="50000"/>
                  </a:schemeClr>
                </a:solidFill>
                <a:latin typeface="Arial Black" pitchFamily="34" charset="0"/>
              </a:rPr>
              <a:t>Исключена </a:t>
            </a:r>
            <a:r>
              <a:rPr lang="ru-RU" sz="1600" dirty="0">
                <a:solidFill>
                  <a:schemeClr val="accent1">
                    <a:lumMod val="50000"/>
                  </a:schemeClr>
                </a:solidFill>
                <a:latin typeface="Arial Black" pitchFamily="34" charset="0"/>
              </a:rPr>
              <a:t>необходимость в ручном вводе информации, так как подгрузка документов осуществляется автоматически</a:t>
            </a:r>
          </a:p>
        </p:txBody>
      </p:sp>
      <p:sp>
        <p:nvSpPr>
          <p:cNvPr id="5" name="AutoShape 4"/>
          <p:cNvSpPr>
            <a:spLocks noChangeArrowheads="1"/>
          </p:cNvSpPr>
          <p:nvPr/>
        </p:nvSpPr>
        <p:spPr bwMode="gray">
          <a:xfrm>
            <a:off x="38100" y="1054100"/>
            <a:ext cx="8926513" cy="574675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38100" algn="ctr">
            <a:solidFill>
              <a:schemeClr val="tx2">
                <a:lumMod val="75000"/>
              </a:schemeClr>
            </a:solidFill>
            <a:round/>
            <a:headEnd/>
            <a:tailEnd/>
          </a:ln>
          <a:effectLst/>
        </p:spPr>
        <p:txBody>
          <a:bodyPr wrap="none" anchor="ctr">
            <a:scene3d>
              <a:camera prst="orthographicFront"/>
              <a:lightRig rig="threePt" dir="t"/>
            </a:scene3d>
            <a:sp3d extrusionH="57150">
              <a:bevelT w="38100" h="38100" prst="relaxedInset"/>
              <a:bevelB w="38100" h="38100" prst="relaxedInset"/>
            </a:sp3d>
          </a:bodyPr>
          <a:lstStyle/>
          <a:p>
            <a:pPr algn="ctr" eaLnBrk="0" hangingPunct="0">
              <a:defRPr/>
            </a:pPr>
            <a:r>
              <a:rPr lang="ru-RU" sz="2000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itchFamily="34" charset="0"/>
              </a:rPr>
              <a:t>Информационная система </a:t>
            </a:r>
            <a:r>
              <a:rPr lang="ru-RU" sz="2000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itchFamily="34" charset="0"/>
              </a:rPr>
              <a:t>Производителя</a:t>
            </a:r>
            <a:endParaRPr lang="en-US" sz="2000" dirty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/>
                </a:outerShdw>
              </a:effectLst>
              <a:latin typeface="Verdana" pitchFamily="34" charset="0"/>
            </a:endParaRPr>
          </a:p>
        </p:txBody>
      </p:sp>
      <p:sp>
        <p:nvSpPr>
          <p:cNvPr id="39" name="Прямоугольник 38"/>
          <p:cNvSpPr/>
          <p:nvPr/>
        </p:nvSpPr>
        <p:spPr>
          <a:xfrm>
            <a:off x="29035" y="143266"/>
            <a:ext cx="9144000" cy="461665"/>
          </a:xfrm>
          <a:prstGeom prst="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400" dirty="0"/>
              <a:t>ТБМ-</a:t>
            </a:r>
            <a:r>
              <a:rPr lang="en-US" sz="2400" dirty="0" smtClean="0"/>
              <a:t>Logicon</a:t>
            </a:r>
            <a:r>
              <a:rPr lang="ru-RU" sz="2400" dirty="0" smtClean="0"/>
              <a:t>.</a:t>
            </a:r>
            <a:r>
              <a:rPr lang="ru-RU" sz="2400" dirty="0">
                <a:solidFill>
                  <a:srgbClr val="008080"/>
                </a:solidFill>
                <a:latin typeface="Arial Black" pitchFamily="34" charset="0"/>
              </a:rPr>
              <a:t> </a:t>
            </a:r>
            <a:r>
              <a:rPr lang="ru-RU" sz="2400" dirty="0"/>
              <a:t>Автоматизированный обмен данными</a:t>
            </a:r>
            <a:endParaRPr lang="ru-RU" sz="24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med" advTm="8000">
    <p:spli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0" dur="2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3000"/>
                            </p:stCondLst>
                            <p:childTnLst>
                              <p:par>
                                <p:cTn id="16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4000"/>
                            </p:stCondLst>
                            <p:childTnLst>
                              <p:par>
                                <p:cTn id="20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0"/>
                            </p:stCondLst>
                            <p:childTnLst>
                              <p:par>
                                <p:cTn id="24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6000"/>
                            </p:stCondLst>
                            <p:childTnLst>
                              <p:par>
                                <p:cTn id="28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0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7000"/>
                            </p:stCondLst>
                            <p:childTnLst>
                              <p:par>
                                <p:cTn id="32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4" dur="1000"/>
                                        <p:tgtEl>
                                          <p:spTgt spid="61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6163" grpId="0"/>
      <p:bldP spid="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4"/>
          <p:cNvGrpSpPr>
            <a:grpSpLocks/>
          </p:cNvGrpSpPr>
          <p:nvPr/>
        </p:nvGrpSpPr>
        <p:grpSpPr bwMode="auto">
          <a:xfrm>
            <a:off x="35496" y="5074182"/>
            <a:ext cx="8893414" cy="558753"/>
            <a:chOff x="1296" y="1824"/>
            <a:chExt cx="2976" cy="432"/>
          </a:xfrm>
          <a:solidFill>
            <a:schemeClr val="accent1">
              <a:lumMod val="40000"/>
              <a:lumOff val="60000"/>
            </a:schemeClr>
          </a:solidFill>
        </p:grpSpPr>
        <p:sp>
          <p:nvSpPr>
            <p:cNvPr id="18" name="AutoShape 5"/>
            <p:cNvSpPr>
              <a:spLocks noChangeArrowheads="1"/>
            </p:cNvSpPr>
            <p:nvPr/>
          </p:nvSpPr>
          <p:spPr bwMode="gray">
            <a:xfrm>
              <a:off x="1536" y="1910"/>
              <a:ext cx="2736" cy="277"/>
            </a:xfrm>
            <a:prstGeom prst="roundRect">
              <a:avLst>
                <a:gd name="adj" fmla="val 16667"/>
              </a:avLst>
            </a:prstGeom>
            <a:grpFill/>
            <a:ln w="12700" algn="ctr">
              <a:solidFill>
                <a:schemeClr val="bg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99190" dir="2388334" algn="ctr" rotWithShape="0">
                      <a:srgbClr val="333333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ru-RU" sz="1400"/>
            </a:p>
          </p:txBody>
        </p:sp>
        <p:sp>
          <p:nvSpPr>
            <p:cNvPr id="19" name="AutoShape 6"/>
            <p:cNvSpPr>
              <a:spLocks noChangeArrowheads="1"/>
            </p:cNvSpPr>
            <p:nvPr/>
          </p:nvSpPr>
          <p:spPr bwMode="gray">
            <a:xfrm>
              <a:off x="1296" y="1824"/>
              <a:ext cx="384" cy="432"/>
            </a:xfrm>
            <a:prstGeom prst="diamond">
              <a:avLst/>
            </a:prstGeom>
            <a:grpFill/>
            <a:ln w="25400" algn="ctr">
              <a:solidFill>
                <a:schemeClr val="bg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63500" dir="2212194" algn="ctr" rotWithShape="0">
                      <a:srgbClr val="333333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ru-RU" sz="1400"/>
            </a:p>
          </p:txBody>
        </p:sp>
        <p:sp>
          <p:nvSpPr>
            <p:cNvPr id="20" name="Text Box 7"/>
            <p:cNvSpPr txBox="1">
              <a:spLocks noChangeArrowheads="1"/>
            </p:cNvSpPr>
            <p:nvPr/>
          </p:nvSpPr>
          <p:spPr bwMode="gray">
            <a:xfrm>
              <a:off x="1701" y="1942"/>
              <a:ext cx="2559" cy="238"/>
            </a:xfrm>
            <a:prstGeom prst="rect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>
                <a:defRPr/>
              </a:pPr>
              <a:r>
                <a:rPr lang="ru-RU" sz="1400" b="1" dirty="0" smtClean="0"/>
                <a:t>Контроль веса отгрузки: по неделям и месяцам</a:t>
              </a:r>
              <a:endParaRPr lang="ru-RU" sz="1400" b="1" dirty="0"/>
            </a:p>
          </p:txBody>
        </p:sp>
        <p:sp>
          <p:nvSpPr>
            <p:cNvPr id="21" name="Text Box 8"/>
            <p:cNvSpPr txBox="1">
              <a:spLocks noChangeArrowheads="1"/>
            </p:cNvSpPr>
            <p:nvPr/>
          </p:nvSpPr>
          <p:spPr bwMode="gray">
            <a:xfrm>
              <a:off x="1428" y="1910"/>
              <a:ext cx="108" cy="238"/>
            </a:xfrm>
            <a:prstGeom prst="rect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92457" dir="9843276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>
                <a:defRPr/>
              </a:pPr>
              <a:r>
                <a:rPr lang="ru-RU" sz="1400" b="1" dirty="0" smtClean="0">
                  <a:solidFill>
                    <a:schemeClr val="tx2">
                      <a:lumMod val="75000"/>
                    </a:schemeClr>
                  </a:solidFill>
                </a:rPr>
                <a:t>8</a:t>
              </a:r>
              <a:endParaRPr lang="en-US" sz="1400" b="1" dirty="0">
                <a:solidFill>
                  <a:schemeClr val="tx2">
                    <a:lumMod val="75000"/>
                  </a:schemeClr>
                </a:solidFill>
              </a:endParaRPr>
            </a:p>
          </p:txBody>
        </p:sp>
      </p:grpSp>
      <p:grpSp>
        <p:nvGrpSpPr>
          <p:cNvPr id="32" name="Group 4"/>
          <p:cNvGrpSpPr>
            <a:grpSpLocks/>
          </p:cNvGrpSpPr>
          <p:nvPr/>
        </p:nvGrpSpPr>
        <p:grpSpPr bwMode="auto">
          <a:xfrm>
            <a:off x="35496" y="4426110"/>
            <a:ext cx="8893414" cy="590255"/>
            <a:chOff x="1296" y="1824"/>
            <a:chExt cx="2976" cy="432"/>
          </a:xfrm>
          <a:solidFill>
            <a:schemeClr val="accent1">
              <a:lumMod val="40000"/>
              <a:lumOff val="60000"/>
            </a:schemeClr>
          </a:solidFill>
        </p:grpSpPr>
        <p:sp>
          <p:nvSpPr>
            <p:cNvPr id="33" name="AutoShape 5"/>
            <p:cNvSpPr>
              <a:spLocks noChangeArrowheads="1"/>
            </p:cNvSpPr>
            <p:nvPr/>
          </p:nvSpPr>
          <p:spPr bwMode="gray">
            <a:xfrm>
              <a:off x="1536" y="1899"/>
              <a:ext cx="2736" cy="288"/>
            </a:xfrm>
            <a:prstGeom prst="roundRect">
              <a:avLst>
                <a:gd name="adj" fmla="val 16667"/>
              </a:avLst>
            </a:prstGeom>
            <a:grpFill/>
            <a:ln w="12700" algn="ctr">
              <a:solidFill>
                <a:schemeClr val="bg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99190" dir="2388334" algn="ctr" rotWithShape="0">
                      <a:srgbClr val="333333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ru-RU" sz="1400"/>
            </a:p>
          </p:txBody>
        </p:sp>
        <p:sp>
          <p:nvSpPr>
            <p:cNvPr id="34" name="AutoShape 6"/>
            <p:cNvSpPr>
              <a:spLocks noChangeArrowheads="1"/>
            </p:cNvSpPr>
            <p:nvPr/>
          </p:nvSpPr>
          <p:spPr bwMode="gray">
            <a:xfrm>
              <a:off x="1296" y="1824"/>
              <a:ext cx="384" cy="432"/>
            </a:xfrm>
            <a:prstGeom prst="diamond">
              <a:avLst/>
            </a:prstGeom>
            <a:grpFill/>
            <a:ln w="25400" algn="ctr">
              <a:solidFill>
                <a:schemeClr val="bg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63500" dir="2212194" algn="ctr" rotWithShape="0">
                      <a:srgbClr val="333333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ru-RU" sz="1400"/>
            </a:p>
          </p:txBody>
        </p:sp>
        <p:sp>
          <p:nvSpPr>
            <p:cNvPr id="35" name="Text Box 7"/>
            <p:cNvSpPr txBox="1">
              <a:spLocks noChangeArrowheads="1"/>
            </p:cNvSpPr>
            <p:nvPr/>
          </p:nvSpPr>
          <p:spPr bwMode="gray">
            <a:xfrm>
              <a:off x="1680" y="1934"/>
              <a:ext cx="2160" cy="225"/>
            </a:xfrm>
            <a:prstGeom prst="rect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>
                <a:defRPr/>
              </a:pPr>
              <a:r>
                <a:rPr lang="ru-RU" sz="1400" b="1" dirty="0" smtClean="0">
                  <a:solidFill>
                    <a:srgbClr val="000000"/>
                  </a:solidFill>
                </a:rPr>
                <a:t>Контроль заявок и недопоставок</a:t>
              </a:r>
              <a:endParaRPr lang="en-US" sz="1400" b="1" dirty="0">
                <a:solidFill>
                  <a:srgbClr val="000000"/>
                </a:solidFill>
              </a:endParaRPr>
            </a:p>
          </p:txBody>
        </p:sp>
        <p:sp>
          <p:nvSpPr>
            <p:cNvPr id="36" name="Text Box 8"/>
            <p:cNvSpPr txBox="1">
              <a:spLocks noChangeArrowheads="1"/>
            </p:cNvSpPr>
            <p:nvPr/>
          </p:nvSpPr>
          <p:spPr bwMode="gray">
            <a:xfrm>
              <a:off x="1428" y="1910"/>
              <a:ext cx="108" cy="225"/>
            </a:xfrm>
            <a:prstGeom prst="rect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92457" dir="9843276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>
                <a:defRPr/>
              </a:pPr>
              <a:r>
                <a:rPr lang="ru-RU" sz="1400" b="1" dirty="0" smtClean="0">
                  <a:solidFill>
                    <a:schemeClr val="tx2">
                      <a:lumMod val="75000"/>
                    </a:schemeClr>
                  </a:solidFill>
                </a:rPr>
                <a:t>7</a:t>
              </a:r>
              <a:endParaRPr lang="en-US" sz="1400" b="1" dirty="0">
                <a:solidFill>
                  <a:schemeClr val="tx2">
                    <a:lumMod val="75000"/>
                  </a:schemeClr>
                </a:solidFill>
              </a:endParaRPr>
            </a:p>
          </p:txBody>
        </p:sp>
      </p:grpSp>
      <p:grpSp>
        <p:nvGrpSpPr>
          <p:cNvPr id="37" name="Group 4"/>
          <p:cNvGrpSpPr>
            <a:grpSpLocks/>
          </p:cNvGrpSpPr>
          <p:nvPr/>
        </p:nvGrpSpPr>
        <p:grpSpPr bwMode="auto">
          <a:xfrm>
            <a:off x="71199" y="3201974"/>
            <a:ext cx="8820150" cy="590255"/>
            <a:chOff x="1296" y="1824"/>
            <a:chExt cx="2976" cy="432"/>
          </a:xfrm>
          <a:solidFill>
            <a:schemeClr val="accent1">
              <a:lumMod val="40000"/>
              <a:lumOff val="60000"/>
            </a:schemeClr>
          </a:solidFill>
        </p:grpSpPr>
        <p:sp>
          <p:nvSpPr>
            <p:cNvPr id="38" name="AutoShape 5"/>
            <p:cNvSpPr>
              <a:spLocks noChangeArrowheads="1"/>
            </p:cNvSpPr>
            <p:nvPr/>
          </p:nvSpPr>
          <p:spPr bwMode="gray">
            <a:xfrm>
              <a:off x="1536" y="1899"/>
              <a:ext cx="2736" cy="288"/>
            </a:xfrm>
            <a:prstGeom prst="roundRect">
              <a:avLst>
                <a:gd name="adj" fmla="val 16667"/>
              </a:avLst>
            </a:prstGeom>
            <a:grpFill/>
            <a:ln w="12700" algn="ctr">
              <a:solidFill>
                <a:schemeClr val="bg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99190" dir="2388334" algn="ctr" rotWithShape="0">
                      <a:srgbClr val="333333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ru-RU" sz="1400"/>
            </a:p>
          </p:txBody>
        </p:sp>
        <p:sp>
          <p:nvSpPr>
            <p:cNvPr id="39" name="AutoShape 6"/>
            <p:cNvSpPr>
              <a:spLocks noChangeArrowheads="1"/>
            </p:cNvSpPr>
            <p:nvPr/>
          </p:nvSpPr>
          <p:spPr bwMode="gray">
            <a:xfrm>
              <a:off x="1296" y="1824"/>
              <a:ext cx="384" cy="432"/>
            </a:xfrm>
            <a:prstGeom prst="diamond">
              <a:avLst/>
            </a:prstGeom>
            <a:grpFill/>
            <a:ln w="25400" algn="ctr">
              <a:solidFill>
                <a:schemeClr val="bg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63500" dir="2212194" algn="ctr" rotWithShape="0">
                      <a:srgbClr val="333333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ru-RU" sz="1400"/>
            </a:p>
          </p:txBody>
        </p:sp>
        <p:sp>
          <p:nvSpPr>
            <p:cNvPr id="40" name="Text Box 7"/>
            <p:cNvSpPr txBox="1">
              <a:spLocks noChangeArrowheads="1"/>
            </p:cNvSpPr>
            <p:nvPr/>
          </p:nvSpPr>
          <p:spPr bwMode="gray">
            <a:xfrm>
              <a:off x="1680" y="1934"/>
              <a:ext cx="2160" cy="225"/>
            </a:xfrm>
            <a:prstGeom prst="rect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>
                <a:defRPr/>
              </a:pPr>
              <a:r>
                <a:rPr lang="ru-RU" sz="1400" b="1" dirty="0" smtClean="0">
                  <a:solidFill>
                    <a:srgbClr val="000000"/>
                  </a:solidFill>
                </a:rPr>
                <a:t>Оценка дисциплины поставок</a:t>
              </a:r>
              <a:endParaRPr lang="en-US" sz="1400" b="1" dirty="0">
                <a:solidFill>
                  <a:srgbClr val="000000"/>
                </a:solidFill>
              </a:endParaRPr>
            </a:p>
          </p:txBody>
        </p:sp>
        <p:sp>
          <p:nvSpPr>
            <p:cNvPr id="41" name="Text Box 8"/>
            <p:cNvSpPr txBox="1">
              <a:spLocks noChangeArrowheads="1"/>
            </p:cNvSpPr>
            <p:nvPr/>
          </p:nvSpPr>
          <p:spPr bwMode="gray">
            <a:xfrm>
              <a:off x="1428" y="1910"/>
              <a:ext cx="108" cy="225"/>
            </a:xfrm>
            <a:prstGeom prst="rect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92457" dir="9843276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>
                <a:defRPr/>
              </a:pPr>
              <a:r>
                <a:rPr lang="ru-RU" sz="1400" b="1" dirty="0" smtClean="0">
                  <a:solidFill>
                    <a:schemeClr val="tx2">
                      <a:lumMod val="75000"/>
                    </a:schemeClr>
                  </a:solidFill>
                </a:rPr>
                <a:t>5</a:t>
              </a:r>
              <a:endParaRPr lang="en-US" sz="1400" b="1" dirty="0">
                <a:solidFill>
                  <a:schemeClr val="tx2">
                    <a:lumMod val="75000"/>
                  </a:schemeClr>
                </a:solidFill>
              </a:endParaRPr>
            </a:p>
          </p:txBody>
        </p:sp>
      </p:grpSp>
      <p:grpSp>
        <p:nvGrpSpPr>
          <p:cNvPr id="42" name="Group 4"/>
          <p:cNvGrpSpPr>
            <a:grpSpLocks/>
          </p:cNvGrpSpPr>
          <p:nvPr/>
        </p:nvGrpSpPr>
        <p:grpSpPr bwMode="auto">
          <a:xfrm>
            <a:off x="35496" y="3850046"/>
            <a:ext cx="8832005" cy="516168"/>
            <a:chOff x="1292" y="1827"/>
            <a:chExt cx="2980" cy="432"/>
          </a:xfrm>
          <a:solidFill>
            <a:schemeClr val="accent1">
              <a:lumMod val="40000"/>
              <a:lumOff val="60000"/>
            </a:schemeClr>
          </a:solidFill>
        </p:grpSpPr>
        <p:sp>
          <p:nvSpPr>
            <p:cNvPr id="43" name="AutoShape 5"/>
            <p:cNvSpPr>
              <a:spLocks noChangeArrowheads="1"/>
            </p:cNvSpPr>
            <p:nvPr/>
          </p:nvSpPr>
          <p:spPr bwMode="gray">
            <a:xfrm>
              <a:off x="1536" y="1889"/>
              <a:ext cx="2736" cy="330"/>
            </a:xfrm>
            <a:prstGeom prst="roundRect">
              <a:avLst>
                <a:gd name="adj" fmla="val 16667"/>
              </a:avLst>
            </a:prstGeom>
            <a:grpFill/>
            <a:ln w="12700" algn="ctr">
              <a:solidFill>
                <a:schemeClr val="bg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99190" dir="2388334" algn="ctr" rotWithShape="0">
                      <a:srgbClr val="333333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ru-RU" sz="1400"/>
            </a:p>
          </p:txBody>
        </p:sp>
        <p:sp>
          <p:nvSpPr>
            <p:cNvPr id="44" name="Text Box 7"/>
            <p:cNvSpPr txBox="1">
              <a:spLocks noChangeArrowheads="1"/>
            </p:cNvSpPr>
            <p:nvPr/>
          </p:nvSpPr>
          <p:spPr bwMode="gray">
            <a:xfrm>
              <a:off x="1647" y="1942"/>
              <a:ext cx="2617" cy="258"/>
            </a:xfrm>
            <a:prstGeom prst="rect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>
                <a:defRPr/>
              </a:pPr>
              <a:r>
                <a:rPr lang="ru-RU" sz="1400" b="1" dirty="0" smtClean="0">
                  <a:solidFill>
                    <a:srgbClr val="000000"/>
                  </a:solidFill>
                </a:rPr>
                <a:t>Оценка качества продукта: перечень рекламации, оценка по системе </a:t>
              </a:r>
              <a:r>
                <a:rPr lang="en-US" sz="1400" b="1" dirty="0" smtClean="0">
                  <a:solidFill>
                    <a:srgbClr val="000000"/>
                  </a:solidFill>
                </a:rPr>
                <a:t>6 </a:t>
              </a:r>
              <a:r>
                <a:rPr lang="ru-RU" sz="1400" b="1" dirty="0" smtClean="0">
                  <a:solidFill>
                    <a:srgbClr val="000000"/>
                  </a:solidFill>
                </a:rPr>
                <a:t>сигм</a:t>
              </a:r>
              <a:endParaRPr lang="en-US" sz="1400" b="1" dirty="0">
                <a:solidFill>
                  <a:srgbClr val="000000"/>
                </a:solidFill>
              </a:endParaRPr>
            </a:p>
          </p:txBody>
        </p:sp>
        <p:sp>
          <p:nvSpPr>
            <p:cNvPr id="45" name="AutoShape 6"/>
            <p:cNvSpPr>
              <a:spLocks noChangeArrowheads="1"/>
            </p:cNvSpPr>
            <p:nvPr/>
          </p:nvSpPr>
          <p:spPr bwMode="gray">
            <a:xfrm>
              <a:off x="1292" y="1827"/>
              <a:ext cx="384" cy="432"/>
            </a:xfrm>
            <a:prstGeom prst="diamond">
              <a:avLst/>
            </a:prstGeom>
            <a:grpFill/>
            <a:ln w="25400" algn="ctr">
              <a:solidFill>
                <a:schemeClr val="bg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63500" dir="2212194" algn="ctr" rotWithShape="0">
                      <a:srgbClr val="333333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ru-RU" sz="1400"/>
            </a:p>
          </p:txBody>
        </p:sp>
        <p:sp>
          <p:nvSpPr>
            <p:cNvPr id="46" name="Text Box 8"/>
            <p:cNvSpPr txBox="1">
              <a:spLocks noChangeArrowheads="1"/>
            </p:cNvSpPr>
            <p:nvPr/>
          </p:nvSpPr>
          <p:spPr bwMode="gray">
            <a:xfrm>
              <a:off x="1428" y="1910"/>
              <a:ext cx="108" cy="257"/>
            </a:xfrm>
            <a:prstGeom prst="rect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92457" dir="9843276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>
                <a:defRPr/>
              </a:pPr>
              <a:r>
                <a:rPr lang="ru-RU" sz="1400" b="1" dirty="0" smtClean="0">
                  <a:solidFill>
                    <a:schemeClr val="tx2">
                      <a:lumMod val="75000"/>
                    </a:schemeClr>
                  </a:solidFill>
                </a:rPr>
                <a:t>6</a:t>
              </a:r>
              <a:endParaRPr lang="en-US" sz="1400" b="1" dirty="0">
                <a:solidFill>
                  <a:schemeClr val="tx2">
                    <a:lumMod val="75000"/>
                  </a:schemeClr>
                </a:solidFill>
              </a:endParaRPr>
            </a:p>
          </p:txBody>
        </p:sp>
      </p:grpSp>
      <p:grpSp>
        <p:nvGrpSpPr>
          <p:cNvPr id="47" name="Группа 46"/>
          <p:cNvGrpSpPr/>
          <p:nvPr/>
        </p:nvGrpSpPr>
        <p:grpSpPr>
          <a:xfrm>
            <a:off x="35496" y="836712"/>
            <a:ext cx="8820150" cy="590255"/>
            <a:chOff x="117952" y="2296586"/>
            <a:chExt cx="8820150" cy="590255"/>
          </a:xfrm>
          <a:solidFill>
            <a:schemeClr val="accent1">
              <a:lumMod val="40000"/>
              <a:lumOff val="60000"/>
            </a:schemeClr>
          </a:solidFill>
        </p:grpSpPr>
        <p:grpSp>
          <p:nvGrpSpPr>
            <p:cNvPr id="48" name="Group 4"/>
            <p:cNvGrpSpPr>
              <a:grpSpLocks/>
            </p:cNvGrpSpPr>
            <p:nvPr/>
          </p:nvGrpSpPr>
          <p:grpSpPr bwMode="auto">
            <a:xfrm>
              <a:off x="117952" y="2296586"/>
              <a:ext cx="8820150" cy="590255"/>
              <a:chOff x="1296" y="1824"/>
              <a:chExt cx="2976" cy="432"/>
            </a:xfrm>
            <a:grpFill/>
          </p:grpSpPr>
          <p:sp>
            <p:nvSpPr>
              <p:cNvPr id="50" name="AutoShape 5"/>
              <p:cNvSpPr>
                <a:spLocks noChangeArrowheads="1"/>
              </p:cNvSpPr>
              <p:nvPr/>
            </p:nvSpPr>
            <p:spPr bwMode="gray">
              <a:xfrm>
                <a:off x="1536" y="1899"/>
                <a:ext cx="2736" cy="288"/>
              </a:xfrm>
              <a:prstGeom prst="roundRect">
                <a:avLst>
                  <a:gd name="adj" fmla="val 16667"/>
                </a:avLst>
              </a:prstGeom>
              <a:grpFill/>
              <a:ln w="12700" algn="ctr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99190" dir="2388334" algn="ctr" rotWithShape="0">
                        <a:srgbClr val="333333">
                          <a:alpha val="50000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ru-RU" sz="1400" dirty="0"/>
              </a:p>
            </p:txBody>
          </p:sp>
          <p:sp>
            <p:nvSpPr>
              <p:cNvPr id="51" name="AutoShape 6"/>
              <p:cNvSpPr>
                <a:spLocks noChangeArrowheads="1"/>
              </p:cNvSpPr>
              <p:nvPr/>
            </p:nvSpPr>
            <p:spPr bwMode="gray">
              <a:xfrm>
                <a:off x="1296" y="1824"/>
                <a:ext cx="384" cy="432"/>
              </a:xfrm>
              <a:prstGeom prst="diamond">
                <a:avLst/>
              </a:prstGeom>
              <a:grpFill/>
              <a:ln w="25400" algn="ctr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63500" dir="2212194" algn="ctr" rotWithShape="0">
                        <a:srgbClr val="333333">
                          <a:alpha val="50000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ru-RU" sz="1400" dirty="0"/>
              </a:p>
            </p:txBody>
          </p:sp>
          <p:sp>
            <p:nvSpPr>
              <p:cNvPr id="52" name="Text Box 8"/>
              <p:cNvSpPr txBox="1">
                <a:spLocks noChangeArrowheads="1"/>
              </p:cNvSpPr>
              <p:nvPr/>
            </p:nvSpPr>
            <p:spPr bwMode="gray">
              <a:xfrm>
                <a:off x="1428" y="1910"/>
                <a:ext cx="108" cy="225"/>
              </a:xfrm>
              <a:prstGeom prst="rect">
                <a:avLst/>
              </a:pr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92457" dir="9843276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algn="ctr">
                  <a:defRPr/>
                </a:pPr>
                <a:r>
                  <a:rPr lang="ru-RU" sz="1400" b="1" dirty="0" smtClean="0">
                    <a:solidFill>
                      <a:schemeClr val="tx2">
                        <a:lumMod val="75000"/>
                      </a:schemeClr>
                    </a:solidFill>
                  </a:rPr>
                  <a:t>1</a:t>
                </a:r>
                <a:endParaRPr lang="en-US" sz="1400" b="1" dirty="0">
                  <a:solidFill>
                    <a:schemeClr val="tx2">
                      <a:lumMod val="75000"/>
                    </a:schemeClr>
                  </a:solidFill>
                </a:endParaRPr>
              </a:p>
            </p:txBody>
          </p:sp>
        </p:grpSp>
        <p:sp>
          <p:nvSpPr>
            <p:cNvPr id="49" name="Прямоугольник 2"/>
            <p:cNvSpPr>
              <a:spLocks noChangeArrowheads="1"/>
            </p:cNvSpPr>
            <p:nvPr/>
          </p:nvSpPr>
          <p:spPr bwMode="auto">
            <a:xfrm>
              <a:off x="1316038" y="2420938"/>
              <a:ext cx="6784975" cy="307777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r>
                <a:rPr lang="ru-RU" sz="1400" b="1" dirty="0"/>
                <a:t>Фактический  </a:t>
              </a:r>
              <a:r>
                <a:rPr lang="ru-RU" sz="1400" b="1" dirty="0" smtClean="0"/>
                <a:t>и нормативный запас </a:t>
              </a:r>
              <a:r>
                <a:rPr lang="ru-RU" sz="1400" b="1" dirty="0"/>
                <a:t>товара на </a:t>
              </a:r>
              <a:r>
                <a:rPr lang="ru-RU" sz="1400" b="1" dirty="0" smtClean="0"/>
                <a:t>складах</a:t>
              </a:r>
              <a:endParaRPr lang="ru-RU" sz="14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53" name="Группа 52"/>
          <p:cNvGrpSpPr/>
          <p:nvPr/>
        </p:nvGrpSpPr>
        <p:grpSpPr>
          <a:xfrm>
            <a:off x="35496" y="2005152"/>
            <a:ext cx="8820150" cy="590255"/>
            <a:chOff x="117952" y="2910753"/>
            <a:chExt cx="8820150" cy="590255"/>
          </a:xfrm>
          <a:solidFill>
            <a:schemeClr val="accent1">
              <a:lumMod val="40000"/>
              <a:lumOff val="60000"/>
            </a:schemeClr>
          </a:solidFill>
        </p:grpSpPr>
        <p:grpSp>
          <p:nvGrpSpPr>
            <p:cNvPr id="54" name="Group 4"/>
            <p:cNvGrpSpPr>
              <a:grpSpLocks/>
            </p:cNvGrpSpPr>
            <p:nvPr/>
          </p:nvGrpSpPr>
          <p:grpSpPr bwMode="auto">
            <a:xfrm>
              <a:off x="117952" y="2910753"/>
              <a:ext cx="8820150" cy="590255"/>
              <a:chOff x="1296" y="1824"/>
              <a:chExt cx="2976" cy="432"/>
            </a:xfrm>
            <a:grpFill/>
          </p:grpSpPr>
          <p:sp>
            <p:nvSpPr>
              <p:cNvPr id="56" name="AutoShape 5"/>
              <p:cNvSpPr>
                <a:spLocks noChangeArrowheads="1"/>
              </p:cNvSpPr>
              <p:nvPr/>
            </p:nvSpPr>
            <p:spPr bwMode="gray">
              <a:xfrm>
                <a:off x="1536" y="1899"/>
                <a:ext cx="2736" cy="288"/>
              </a:xfrm>
              <a:prstGeom prst="roundRect">
                <a:avLst>
                  <a:gd name="adj" fmla="val 16667"/>
                </a:avLst>
              </a:prstGeom>
              <a:grpFill/>
              <a:ln w="12700" algn="ctr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99190" dir="2388334" algn="ctr" rotWithShape="0">
                        <a:srgbClr val="333333">
                          <a:alpha val="50000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ru-RU" sz="1400"/>
              </a:p>
            </p:txBody>
          </p:sp>
          <p:sp>
            <p:nvSpPr>
              <p:cNvPr id="57" name="AutoShape 6"/>
              <p:cNvSpPr>
                <a:spLocks noChangeArrowheads="1"/>
              </p:cNvSpPr>
              <p:nvPr/>
            </p:nvSpPr>
            <p:spPr bwMode="gray">
              <a:xfrm>
                <a:off x="1296" y="1824"/>
                <a:ext cx="384" cy="432"/>
              </a:xfrm>
              <a:prstGeom prst="diamond">
                <a:avLst/>
              </a:prstGeom>
              <a:grpFill/>
              <a:ln w="25400" algn="ctr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63500" dir="2212194" algn="ctr" rotWithShape="0">
                        <a:srgbClr val="333333">
                          <a:alpha val="50000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ru-RU" sz="1400"/>
              </a:p>
            </p:txBody>
          </p:sp>
          <p:sp>
            <p:nvSpPr>
              <p:cNvPr id="58" name="Text Box 8"/>
              <p:cNvSpPr txBox="1">
                <a:spLocks noChangeArrowheads="1"/>
              </p:cNvSpPr>
              <p:nvPr/>
            </p:nvSpPr>
            <p:spPr bwMode="gray">
              <a:xfrm>
                <a:off x="1428" y="1910"/>
                <a:ext cx="108" cy="225"/>
              </a:xfrm>
              <a:prstGeom prst="rect">
                <a:avLst/>
              </a:pr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92457" dir="9843276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algn="ctr">
                  <a:defRPr/>
                </a:pPr>
                <a:r>
                  <a:rPr lang="ru-RU" sz="1400" b="1" dirty="0" smtClean="0">
                    <a:solidFill>
                      <a:schemeClr val="tx2">
                        <a:lumMod val="75000"/>
                      </a:schemeClr>
                    </a:solidFill>
                  </a:rPr>
                  <a:t>3</a:t>
                </a:r>
              </a:p>
            </p:txBody>
          </p:sp>
        </p:grpSp>
        <p:sp>
          <p:nvSpPr>
            <p:cNvPr id="55" name="Прямоугольник 3"/>
            <p:cNvSpPr>
              <a:spLocks noChangeArrowheads="1"/>
            </p:cNvSpPr>
            <p:nvPr/>
          </p:nvSpPr>
          <p:spPr bwMode="auto">
            <a:xfrm>
              <a:off x="1220470" y="3080055"/>
              <a:ext cx="7707630" cy="307777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/>
            <a:p>
              <a:r>
                <a:rPr lang="ru-RU" sz="1400" b="1" dirty="0"/>
                <a:t>Прогнозы </a:t>
              </a:r>
              <a:r>
                <a:rPr lang="ru-RU" sz="1400" b="1" dirty="0" smtClean="0"/>
                <a:t>продаж Клиентам</a:t>
              </a:r>
              <a:endParaRPr lang="ru-RU" sz="14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60" name="Группа 59"/>
          <p:cNvGrpSpPr/>
          <p:nvPr/>
        </p:nvGrpSpPr>
        <p:grpSpPr>
          <a:xfrm>
            <a:off x="35496" y="6253624"/>
            <a:ext cx="8929117" cy="590255"/>
            <a:chOff x="117952" y="2296586"/>
            <a:chExt cx="8820150" cy="590255"/>
          </a:xfrm>
          <a:solidFill>
            <a:schemeClr val="accent1">
              <a:lumMod val="40000"/>
              <a:lumOff val="60000"/>
            </a:schemeClr>
          </a:solidFill>
        </p:grpSpPr>
        <p:grpSp>
          <p:nvGrpSpPr>
            <p:cNvPr id="61" name="Group 4"/>
            <p:cNvGrpSpPr>
              <a:grpSpLocks/>
            </p:cNvGrpSpPr>
            <p:nvPr/>
          </p:nvGrpSpPr>
          <p:grpSpPr bwMode="auto">
            <a:xfrm>
              <a:off x="117952" y="2296586"/>
              <a:ext cx="8820150" cy="590255"/>
              <a:chOff x="1296" y="1824"/>
              <a:chExt cx="2976" cy="432"/>
            </a:xfrm>
            <a:grpFill/>
          </p:grpSpPr>
          <p:sp>
            <p:nvSpPr>
              <p:cNvPr id="63" name="AutoShape 5"/>
              <p:cNvSpPr>
                <a:spLocks noChangeArrowheads="1"/>
              </p:cNvSpPr>
              <p:nvPr/>
            </p:nvSpPr>
            <p:spPr bwMode="gray">
              <a:xfrm>
                <a:off x="1536" y="1899"/>
                <a:ext cx="2736" cy="288"/>
              </a:xfrm>
              <a:prstGeom prst="roundRect">
                <a:avLst>
                  <a:gd name="adj" fmla="val 16667"/>
                </a:avLst>
              </a:prstGeom>
              <a:grpFill/>
              <a:ln w="12700" algn="ctr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99190" dir="2388334" algn="ctr" rotWithShape="0">
                        <a:srgbClr val="333333">
                          <a:alpha val="50000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ru-RU" sz="1400" dirty="0"/>
              </a:p>
            </p:txBody>
          </p:sp>
          <p:sp>
            <p:nvSpPr>
              <p:cNvPr id="64" name="AutoShape 6"/>
              <p:cNvSpPr>
                <a:spLocks noChangeArrowheads="1"/>
              </p:cNvSpPr>
              <p:nvPr/>
            </p:nvSpPr>
            <p:spPr bwMode="gray">
              <a:xfrm>
                <a:off x="1296" y="1824"/>
                <a:ext cx="384" cy="432"/>
              </a:xfrm>
              <a:prstGeom prst="diamond">
                <a:avLst/>
              </a:prstGeom>
              <a:grpFill/>
              <a:ln w="25400" algn="ctr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63500" dir="2212194" algn="ctr" rotWithShape="0">
                        <a:srgbClr val="333333">
                          <a:alpha val="50000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ru-RU" sz="1400"/>
              </a:p>
            </p:txBody>
          </p:sp>
          <p:sp>
            <p:nvSpPr>
              <p:cNvPr id="65" name="Text Box 8"/>
              <p:cNvSpPr txBox="1">
                <a:spLocks noChangeArrowheads="1"/>
              </p:cNvSpPr>
              <p:nvPr/>
            </p:nvSpPr>
            <p:spPr bwMode="gray">
              <a:xfrm>
                <a:off x="1411" y="1921"/>
                <a:ext cx="138" cy="225"/>
              </a:xfrm>
              <a:prstGeom prst="rect">
                <a:avLst/>
              </a:pr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92457" dir="9843276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algn="ctr">
                  <a:defRPr/>
                </a:pPr>
                <a:r>
                  <a:rPr lang="ru-RU" sz="1400" b="1" dirty="0" smtClean="0">
                    <a:solidFill>
                      <a:schemeClr val="tx2">
                        <a:lumMod val="75000"/>
                      </a:schemeClr>
                    </a:solidFill>
                  </a:rPr>
                  <a:t>10</a:t>
                </a:r>
                <a:endParaRPr lang="en-US" sz="1400" b="1" dirty="0">
                  <a:solidFill>
                    <a:schemeClr val="tx2">
                      <a:lumMod val="75000"/>
                    </a:schemeClr>
                  </a:solidFill>
                </a:endParaRPr>
              </a:p>
            </p:txBody>
          </p:sp>
        </p:grpSp>
        <p:sp>
          <p:nvSpPr>
            <p:cNvPr id="62" name="Прямоугольник 2"/>
            <p:cNvSpPr>
              <a:spLocks noChangeArrowheads="1"/>
            </p:cNvSpPr>
            <p:nvPr/>
          </p:nvSpPr>
          <p:spPr bwMode="auto">
            <a:xfrm>
              <a:off x="1137989" y="2420938"/>
              <a:ext cx="7764846" cy="307777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/>
            <a:p>
              <a:r>
                <a:rPr lang="ru-RU" sz="14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Сводный отчет по выполнению основных показателей работы системы </a:t>
              </a:r>
              <a:endParaRPr lang="ru-RU" sz="14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66" name="Group 4"/>
          <p:cNvGrpSpPr>
            <a:grpSpLocks/>
          </p:cNvGrpSpPr>
          <p:nvPr/>
        </p:nvGrpSpPr>
        <p:grpSpPr bwMode="auto">
          <a:xfrm>
            <a:off x="46673" y="5673389"/>
            <a:ext cx="8904551" cy="558753"/>
            <a:chOff x="1296" y="1824"/>
            <a:chExt cx="2976" cy="432"/>
          </a:xfrm>
          <a:solidFill>
            <a:schemeClr val="accent1">
              <a:lumMod val="40000"/>
              <a:lumOff val="60000"/>
            </a:schemeClr>
          </a:solidFill>
        </p:grpSpPr>
        <p:sp>
          <p:nvSpPr>
            <p:cNvPr id="67" name="AutoShape 5"/>
            <p:cNvSpPr>
              <a:spLocks noChangeArrowheads="1"/>
            </p:cNvSpPr>
            <p:nvPr/>
          </p:nvSpPr>
          <p:spPr bwMode="gray">
            <a:xfrm>
              <a:off x="1536" y="1910"/>
              <a:ext cx="2736" cy="277"/>
            </a:xfrm>
            <a:prstGeom prst="roundRect">
              <a:avLst>
                <a:gd name="adj" fmla="val 16667"/>
              </a:avLst>
            </a:prstGeom>
            <a:grpFill/>
            <a:ln w="12700" algn="ctr">
              <a:solidFill>
                <a:schemeClr val="bg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99190" dir="2388334" algn="ctr" rotWithShape="0">
                      <a:srgbClr val="333333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ru-RU" sz="1400"/>
            </a:p>
          </p:txBody>
        </p:sp>
        <p:sp>
          <p:nvSpPr>
            <p:cNvPr id="68" name="AutoShape 6"/>
            <p:cNvSpPr>
              <a:spLocks noChangeArrowheads="1"/>
            </p:cNvSpPr>
            <p:nvPr/>
          </p:nvSpPr>
          <p:spPr bwMode="gray">
            <a:xfrm>
              <a:off x="1296" y="1824"/>
              <a:ext cx="384" cy="432"/>
            </a:xfrm>
            <a:prstGeom prst="diamond">
              <a:avLst/>
            </a:prstGeom>
            <a:grpFill/>
            <a:ln w="25400" algn="ctr">
              <a:solidFill>
                <a:schemeClr val="bg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63500" dir="2212194" algn="ctr" rotWithShape="0">
                      <a:srgbClr val="333333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ru-RU" sz="1400"/>
            </a:p>
          </p:txBody>
        </p:sp>
        <p:sp>
          <p:nvSpPr>
            <p:cNvPr id="69" name="Text Box 7"/>
            <p:cNvSpPr txBox="1">
              <a:spLocks noChangeArrowheads="1"/>
            </p:cNvSpPr>
            <p:nvPr/>
          </p:nvSpPr>
          <p:spPr bwMode="gray">
            <a:xfrm>
              <a:off x="1701" y="1942"/>
              <a:ext cx="2559" cy="238"/>
            </a:xfrm>
            <a:prstGeom prst="rect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>
                <a:defRPr/>
              </a:pPr>
              <a:r>
                <a:rPr lang="en-US" sz="1400" b="1" dirty="0" smtClean="0"/>
                <a:t>VIP </a:t>
              </a:r>
              <a:r>
                <a:rPr lang="ru-RU" sz="1400" b="1" dirty="0" smtClean="0"/>
                <a:t>отчет – продажи клиентам </a:t>
              </a:r>
              <a:endParaRPr lang="ru-RU" sz="1400" b="1" dirty="0"/>
            </a:p>
          </p:txBody>
        </p:sp>
        <p:sp>
          <p:nvSpPr>
            <p:cNvPr id="70" name="Text Box 8"/>
            <p:cNvSpPr txBox="1">
              <a:spLocks noChangeArrowheads="1"/>
            </p:cNvSpPr>
            <p:nvPr/>
          </p:nvSpPr>
          <p:spPr bwMode="gray">
            <a:xfrm>
              <a:off x="1428" y="1910"/>
              <a:ext cx="108" cy="238"/>
            </a:xfrm>
            <a:prstGeom prst="rect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92457" dir="9843276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>
                <a:defRPr/>
              </a:pPr>
              <a:r>
                <a:rPr lang="ru-RU" sz="1400" b="1" dirty="0" smtClean="0">
                  <a:solidFill>
                    <a:schemeClr val="tx2">
                      <a:lumMod val="75000"/>
                    </a:schemeClr>
                  </a:solidFill>
                </a:rPr>
                <a:t>9</a:t>
              </a:r>
              <a:endParaRPr lang="en-US" sz="1400" b="1" dirty="0">
                <a:solidFill>
                  <a:schemeClr val="tx2">
                    <a:lumMod val="75000"/>
                  </a:schemeClr>
                </a:solidFill>
              </a:endParaRPr>
            </a:p>
          </p:txBody>
        </p:sp>
      </p:grpSp>
      <p:sp>
        <p:nvSpPr>
          <p:cNvPr id="71" name="Прямоугольник 70"/>
          <p:cNvSpPr/>
          <p:nvPr/>
        </p:nvSpPr>
        <p:spPr>
          <a:xfrm>
            <a:off x="-6296" y="408678"/>
            <a:ext cx="9144000" cy="461665"/>
          </a:xfrm>
          <a:prstGeom prst="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400" dirty="0"/>
              <a:t>ТБМ-</a:t>
            </a:r>
            <a:r>
              <a:rPr lang="en-US" sz="2400" dirty="0" smtClean="0"/>
              <a:t>Logicon</a:t>
            </a:r>
            <a:r>
              <a:rPr lang="ru-RU" sz="2400" dirty="0" smtClean="0"/>
              <a:t>.</a:t>
            </a:r>
            <a:r>
              <a:rPr lang="ru-RU" sz="2400" dirty="0">
                <a:solidFill>
                  <a:srgbClr val="008080"/>
                </a:solidFill>
                <a:latin typeface="Arial Black" pitchFamily="34" charset="0"/>
              </a:rPr>
              <a:t> </a:t>
            </a:r>
            <a:r>
              <a:rPr lang="ru-RU" sz="2400" dirty="0" smtClean="0"/>
              <a:t>Информационный обмен</a:t>
            </a:r>
            <a:endParaRPr lang="ru-RU" sz="24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grpSp>
        <p:nvGrpSpPr>
          <p:cNvPr id="78" name="Группа 77"/>
          <p:cNvGrpSpPr/>
          <p:nvPr/>
        </p:nvGrpSpPr>
        <p:grpSpPr>
          <a:xfrm>
            <a:off x="35496" y="1413647"/>
            <a:ext cx="8820150" cy="590255"/>
            <a:chOff x="117952" y="2296586"/>
            <a:chExt cx="8820150" cy="590255"/>
          </a:xfrm>
          <a:solidFill>
            <a:schemeClr val="accent1">
              <a:lumMod val="40000"/>
              <a:lumOff val="60000"/>
            </a:schemeClr>
          </a:solidFill>
        </p:grpSpPr>
        <p:grpSp>
          <p:nvGrpSpPr>
            <p:cNvPr id="79" name="Group 4"/>
            <p:cNvGrpSpPr>
              <a:grpSpLocks/>
            </p:cNvGrpSpPr>
            <p:nvPr/>
          </p:nvGrpSpPr>
          <p:grpSpPr bwMode="auto">
            <a:xfrm>
              <a:off x="117952" y="2296586"/>
              <a:ext cx="8820150" cy="590255"/>
              <a:chOff x="1296" y="1824"/>
              <a:chExt cx="2976" cy="432"/>
            </a:xfrm>
            <a:grpFill/>
          </p:grpSpPr>
          <p:sp>
            <p:nvSpPr>
              <p:cNvPr id="81" name="AutoShape 5"/>
              <p:cNvSpPr>
                <a:spLocks noChangeArrowheads="1"/>
              </p:cNvSpPr>
              <p:nvPr/>
            </p:nvSpPr>
            <p:spPr bwMode="gray">
              <a:xfrm>
                <a:off x="1536" y="1899"/>
                <a:ext cx="2736" cy="288"/>
              </a:xfrm>
              <a:prstGeom prst="roundRect">
                <a:avLst>
                  <a:gd name="adj" fmla="val 16667"/>
                </a:avLst>
              </a:prstGeom>
              <a:grpFill/>
              <a:ln w="12700" algn="ctr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99190" dir="2388334" algn="ctr" rotWithShape="0">
                        <a:srgbClr val="333333">
                          <a:alpha val="50000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ru-RU" sz="1400" dirty="0"/>
              </a:p>
            </p:txBody>
          </p:sp>
          <p:sp>
            <p:nvSpPr>
              <p:cNvPr id="82" name="AutoShape 6"/>
              <p:cNvSpPr>
                <a:spLocks noChangeArrowheads="1"/>
              </p:cNvSpPr>
              <p:nvPr/>
            </p:nvSpPr>
            <p:spPr bwMode="gray">
              <a:xfrm>
                <a:off x="1296" y="1824"/>
                <a:ext cx="384" cy="432"/>
              </a:xfrm>
              <a:prstGeom prst="diamond">
                <a:avLst/>
              </a:prstGeom>
              <a:grpFill/>
              <a:ln w="25400" algn="ctr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63500" dir="2212194" algn="ctr" rotWithShape="0">
                        <a:srgbClr val="333333">
                          <a:alpha val="50000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ru-RU" sz="1400" dirty="0"/>
              </a:p>
            </p:txBody>
          </p:sp>
          <p:sp>
            <p:nvSpPr>
              <p:cNvPr id="83" name="Text Box 8"/>
              <p:cNvSpPr txBox="1">
                <a:spLocks noChangeArrowheads="1"/>
              </p:cNvSpPr>
              <p:nvPr/>
            </p:nvSpPr>
            <p:spPr bwMode="gray">
              <a:xfrm>
                <a:off x="1428" y="1910"/>
                <a:ext cx="108" cy="225"/>
              </a:xfrm>
              <a:prstGeom prst="rect">
                <a:avLst/>
              </a:pr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92457" dir="9843276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algn="ctr">
                  <a:defRPr/>
                </a:pPr>
                <a:r>
                  <a:rPr lang="ru-RU" sz="1400" b="1" dirty="0" smtClean="0">
                    <a:solidFill>
                      <a:schemeClr val="tx2">
                        <a:lumMod val="75000"/>
                      </a:schemeClr>
                    </a:solidFill>
                  </a:rPr>
                  <a:t>2</a:t>
                </a:r>
                <a:endParaRPr lang="en-US" sz="1400" b="1" dirty="0">
                  <a:solidFill>
                    <a:schemeClr val="tx2">
                      <a:lumMod val="75000"/>
                    </a:schemeClr>
                  </a:solidFill>
                </a:endParaRPr>
              </a:p>
            </p:txBody>
          </p:sp>
        </p:grpSp>
        <p:sp>
          <p:nvSpPr>
            <p:cNvPr id="80" name="Прямоугольник 2"/>
            <p:cNvSpPr>
              <a:spLocks noChangeArrowheads="1"/>
            </p:cNvSpPr>
            <p:nvPr/>
          </p:nvSpPr>
          <p:spPr bwMode="auto">
            <a:xfrm>
              <a:off x="1316038" y="2420938"/>
              <a:ext cx="6784975" cy="307777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r>
                <a:rPr lang="ru-RU" sz="1400" b="1" dirty="0" smtClean="0"/>
                <a:t>Расчет текущей потребности</a:t>
              </a:r>
              <a:endParaRPr lang="ru-RU" sz="14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84" name="Группа 83"/>
          <p:cNvGrpSpPr/>
          <p:nvPr/>
        </p:nvGrpSpPr>
        <p:grpSpPr>
          <a:xfrm>
            <a:off x="35496" y="2595407"/>
            <a:ext cx="8820150" cy="590255"/>
            <a:chOff x="117952" y="2910753"/>
            <a:chExt cx="8820150" cy="590255"/>
          </a:xfrm>
          <a:solidFill>
            <a:schemeClr val="accent1">
              <a:lumMod val="40000"/>
              <a:lumOff val="60000"/>
            </a:schemeClr>
          </a:solidFill>
        </p:grpSpPr>
        <p:grpSp>
          <p:nvGrpSpPr>
            <p:cNvPr id="85" name="Group 4"/>
            <p:cNvGrpSpPr>
              <a:grpSpLocks/>
            </p:cNvGrpSpPr>
            <p:nvPr/>
          </p:nvGrpSpPr>
          <p:grpSpPr bwMode="auto">
            <a:xfrm>
              <a:off x="117952" y="2910753"/>
              <a:ext cx="8820150" cy="590255"/>
              <a:chOff x="1296" y="1824"/>
              <a:chExt cx="2976" cy="432"/>
            </a:xfrm>
            <a:grpFill/>
          </p:grpSpPr>
          <p:sp>
            <p:nvSpPr>
              <p:cNvPr id="87" name="AutoShape 5"/>
              <p:cNvSpPr>
                <a:spLocks noChangeArrowheads="1"/>
              </p:cNvSpPr>
              <p:nvPr/>
            </p:nvSpPr>
            <p:spPr bwMode="gray">
              <a:xfrm>
                <a:off x="1536" y="1899"/>
                <a:ext cx="2736" cy="288"/>
              </a:xfrm>
              <a:prstGeom prst="roundRect">
                <a:avLst>
                  <a:gd name="adj" fmla="val 16667"/>
                </a:avLst>
              </a:prstGeom>
              <a:grpFill/>
              <a:ln w="12700" algn="ctr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99190" dir="2388334" algn="ctr" rotWithShape="0">
                        <a:srgbClr val="333333">
                          <a:alpha val="50000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ru-RU" sz="1400"/>
              </a:p>
            </p:txBody>
          </p:sp>
          <p:sp>
            <p:nvSpPr>
              <p:cNvPr id="88" name="AutoShape 6"/>
              <p:cNvSpPr>
                <a:spLocks noChangeArrowheads="1"/>
              </p:cNvSpPr>
              <p:nvPr/>
            </p:nvSpPr>
            <p:spPr bwMode="gray">
              <a:xfrm>
                <a:off x="1296" y="1824"/>
                <a:ext cx="384" cy="432"/>
              </a:xfrm>
              <a:prstGeom prst="diamond">
                <a:avLst/>
              </a:prstGeom>
              <a:grpFill/>
              <a:ln w="25400" algn="ctr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63500" dir="2212194" algn="ctr" rotWithShape="0">
                        <a:srgbClr val="333333">
                          <a:alpha val="50000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ru-RU" sz="1400"/>
              </a:p>
            </p:txBody>
          </p:sp>
          <p:sp>
            <p:nvSpPr>
              <p:cNvPr id="89" name="Text Box 8"/>
              <p:cNvSpPr txBox="1">
                <a:spLocks noChangeArrowheads="1"/>
              </p:cNvSpPr>
              <p:nvPr/>
            </p:nvSpPr>
            <p:spPr bwMode="gray">
              <a:xfrm>
                <a:off x="1428" y="1910"/>
                <a:ext cx="108" cy="225"/>
              </a:xfrm>
              <a:prstGeom prst="rect">
                <a:avLst/>
              </a:pr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92457" dir="9843276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algn="ctr">
                  <a:defRPr/>
                </a:pPr>
                <a:r>
                  <a:rPr lang="ru-RU" sz="1400" b="1" dirty="0" smtClean="0">
                    <a:solidFill>
                      <a:schemeClr val="tx2">
                        <a:lumMod val="75000"/>
                      </a:schemeClr>
                    </a:solidFill>
                  </a:rPr>
                  <a:t>4</a:t>
                </a:r>
                <a:endParaRPr lang="en-US" sz="1400" b="1" dirty="0">
                  <a:solidFill>
                    <a:schemeClr val="tx2">
                      <a:lumMod val="75000"/>
                    </a:schemeClr>
                  </a:solidFill>
                </a:endParaRPr>
              </a:p>
            </p:txBody>
          </p:sp>
        </p:grpSp>
        <p:sp>
          <p:nvSpPr>
            <p:cNvPr id="86" name="Прямоугольник 3"/>
            <p:cNvSpPr>
              <a:spLocks noChangeArrowheads="1"/>
            </p:cNvSpPr>
            <p:nvPr/>
          </p:nvSpPr>
          <p:spPr bwMode="auto">
            <a:xfrm>
              <a:off x="1220470" y="3080055"/>
              <a:ext cx="7707630" cy="307777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/>
            <a:p>
              <a:r>
                <a:rPr lang="ru-RU" sz="14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Моделирование закупок</a:t>
              </a:r>
              <a:endParaRPr lang="ru-RU" sz="14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6423222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500"/>
                            </p:stCondLst>
                            <p:childTnLst>
                              <p:par>
                                <p:cTn id="4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3528" y="1315191"/>
            <a:ext cx="8154108" cy="731862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4"/>
          <a:srcRect t="1838" r="22276"/>
          <a:stretch/>
        </p:blipFill>
        <p:spPr>
          <a:xfrm>
            <a:off x="3159990" y="1838860"/>
            <a:ext cx="2106043" cy="3827996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470951" y="2047053"/>
            <a:ext cx="2106043" cy="3830219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24891" y="1836637"/>
            <a:ext cx="2133561" cy="3830219"/>
          </a:xfrm>
          <a:prstGeom prst="rect">
            <a:avLst/>
          </a:prstGeom>
        </p:spPr>
      </p:pic>
      <p:sp>
        <p:nvSpPr>
          <p:cNvPr id="11" name="Прямоугольная выноска 10"/>
          <p:cNvSpPr/>
          <p:nvPr/>
        </p:nvSpPr>
        <p:spPr>
          <a:xfrm>
            <a:off x="724249" y="3018944"/>
            <a:ext cx="1934844" cy="1674186"/>
          </a:xfrm>
          <a:prstGeom prst="wedgeRectCallout">
            <a:avLst>
              <a:gd name="adj1" fmla="val 118923"/>
              <a:gd name="adj2" fmla="val -141366"/>
            </a:avLst>
          </a:prstGeom>
          <a:gradFill>
            <a:gsLst>
              <a:gs pos="0">
                <a:srgbClr val="BBE0E3">
                  <a:shade val="30000"/>
                  <a:satMod val="115000"/>
                </a:srgbClr>
              </a:gs>
              <a:gs pos="8000">
                <a:srgbClr val="BBE0E3">
                  <a:shade val="67500"/>
                  <a:satMod val="115000"/>
                </a:srgbClr>
              </a:gs>
              <a:gs pos="100000">
                <a:schemeClr val="accent1">
                  <a:lumMod val="40000"/>
                  <a:lumOff val="60000"/>
                </a:schemeClr>
              </a:gs>
            </a:gsLst>
            <a:lin ang="5400000" scaled="0"/>
          </a:gradFill>
          <a:ln w="25400" cap="flat" cmpd="sng" algn="ctr">
            <a:solidFill>
              <a:srgbClr val="BBE0E3">
                <a:shade val="50000"/>
              </a:srgbClr>
            </a:solidFill>
            <a:prstDash val="solid"/>
          </a:ln>
          <a:effectLst/>
          <a:scene3d>
            <a:camera prst="orthographicFront"/>
            <a:lightRig rig="threePt" dir="t"/>
          </a:scene3d>
          <a:sp3d>
            <a:bevelT w="190500" h="190500"/>
            <a:bevelB w="190500" h="190500"/>
          </a:sp3d>
        </p:spPr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ru-RU" sz="1050" b="1" kern="0" dirty="0">
              <a:solidFill>
                <a:schemeClr val="accent1">
                  <a:lumMod val="50000"/>
                </a:schemeClr>
              </a:solidFill>
              <a:latin typeface="Arial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1050" b="1" kern="0" dirty="0">
                <a:solidFill>
                  <a:schemeClr val="accent1">
                    <a:lumMod val="50000"/>
                  </a:schemeClr>
                </a:solidFill>
                <a:latin typeface="Arial"/>
              </a:rPr>
              <a:t>145 Производителей включены в систему</a:t>
            </a:r>
            <a:endParaRPr lang="ru-RU" kern="0" dirty="0">
              <a:solidFill>
                <a:schemeClr val="accent1">
                  <a:lumMod val="50000"/>
                </a:schemeClr>
              </a:solidFill>
              <a:latin typeface="Arial"/>
            </a:endParaRPr>
          </a:p>
        </p:txBody>
      </p:sp>
      <p:sp>
        <p:nvSpPr>
          <p:cNvPr id="13" name="Прямоугольная выноска 12"/>
          <p:cNvSpPr/>
          <p:nvPr/>
        </p:nvSpPr>
        <p:spPr>
          <a:xfrm>
            <a:off x="3355575" y="3018944"/>
            <a:ext cx="1931441" cy="1674186"/>
          </a:xfrm>
          <a:prstGeom prst="wedgeRectCallout">
            <a:avLst>
              <a:gd name="adj1" fmla="val 92895"/>
              <a:gd name="adj2" fmla="val -132833"/>
            </a:avLst>
          </a:prstGeom>
          <a:gradFill>
            <a:gsLst>
              <a:gs pos="0">
                <a:srgbClr val="BBE0E3">
                  <a:shade val="30000"/>
                  <a:satMod val="115000"/>
                </a:srgbClr>
              </a:gs>
              <a:gs pos="8000">
                <a:srgbClr val="BBE0E3">
                  <a:shade val="67500"/>
                  <a:satMod val="115000"/>
                </a:srgbClr>
              </a:gs>
              <a:gs pos="100000">
                <a:schemeClr val="accent1">
                  <a:lumMod val="40000"/>
                  <a:lumOff val="60000"/>
                </a:schemeClr>
              </a:gs>
            </a:gsLst>
            <a:lin ang="5400000" scaled="0"/>
          </a:gradFill>
          <a:ln w="25400" cap="flat" cmpd="sng" algn="ctr">
            <a:solidFill>
              <a:srgbClr val="BBE0E3">
                <a:shade val="50000"/>
              </a:srgbClr>
            </a:solidFill>
            <a:prstDash val="solid"/>
          </a:ln>
          <a:effectLst/>
          <a:scene3d>
            <a:camera prst="orthographicFront"/>
            <a:lightRig rig="threePt" dir="t"/>
          </a:scene3d>
          <a:sp3d>
            <a:bevelT w="190500" h="190500"/>
            <a:bevelB w="190500" h="190500"/>
          </a:sp3d>
        </p:spPr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1050" b="1" kern="0" dirty="0">
                <a:solidFill>
                  <a:schemeClr val="accent1">
                    <a:lumMod val="50000"/>
                  </a:schemeClr>
                </a:solidFill>
                <a:latin typeface="Arial"/>
              </a:rPr>
              <a:t>В системе участвуют дивизионы и филиалы ТБМ</a:t>
            </a:r>
          </a:p>
        </p:txBody>
      </p:sp>
      <p:sp>
        <p:nvSpPr>
          <p:cNvPr id="14" name="Прямоугольная выноска 13"/>
          <p:cNvSpPr/>
          <p:nvPr/>
        </p:nvSpPr>
        <p:spPr>
          <a:xfrm>
            <a:off x="6516724" y="3030606"/>
            <a:ext cx="1931441" cy="1668748"/>
          </a:xfrm>
          <a:prstGeom prst="wedgeRectCallout">
            <a:avLst>
              <a:gd name="adj1" fmla="val 529"/>
              <a:gd name="adj2" fmla="val -114501"/>
            </a:avLst>
          </a:prstGeom>
          <a:gradFill>
            <a:gsLst>
              <a:gs pos="0">
                <a:srgbClr val="BBE0E3">
                  <a:shade val="30000"/>
                  <a:satMod val="115000"/>
                </a:srgbClr>
              </a:gs>
              <a:gs pos="8000">
                <a:srgbClr val="BBE0E3">
                  <a:shade val="67500"/>
                  <a:satMod val="115000"/>
                </a:srgbClr>
              </a:gs>
              <a:gs pos="100000">
                <a:schemeClr val="accent1">
                  <a:lumMod val="40000"/>
                  <a:lumOff val="60000"/>
                </a:schemeClr>
              </a:gs>
            </a:gsLst>
            <a:lin ang="5400000" scaled="0"/>
          </a:gradFill>
          <a:ln w="25400" cap="flat" cmpd="sng" algn="ctr">
            <a:solidFill>
              <a:srgbClr val="BBE0E3">
                <a:shade val="50000"/>
              </a:srgbClr>
            </a:solidFill>
            <a:prstDash val="solid"/>
          </a:ln>
          <a:effectLst/>
          <a:scene3d>
            <a:camera prst="orthographicFront"/>
            <a:lightRig rig="threePt" dir="t"/>
          </a:scene3d>
          <a:sp3d>
            <a:bevelT w="190500" h="190500"/>
            <a:bevelB w="190500" h="190500"/>
          </a:sp3d>
        </p:spPr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1050" b="1" kern="0" dirty="0">
                <a:solidFill>
                  <a:schemeClr val="accent1">
                    <a:lumMod val="50000"/>
                  </a:schemeClr>
                </a:solidFill>
                <a:latin typeface="Arial"/>
              </a:rPr>
              <a:t>Система включает в себя 16 отчетов о состоянии логистической системы Компании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0" y="177177"/>
            <a:ext cx="9144000" cy="438582"/>
          </a:xfrm>
          <a:prstGeom prst="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square" lIns="68580" tIns="34290" rIns="68580" bIns="34290">
            <a:spAutoFit/>
          </a:bodyPr>
          <a:lstStyle/>
          <a:p>
            <a:pPr algn="ctr" eaLnBrk="1" hangingPunct="1">
              <a:defRPr/>
            </a:pPr>
            <a:r>
              <a:rPr lang="ru-RU" sz="2400" dirty="0">
                <a:solidFill>
                  <a:schemeClr val="bg1"/>
                </a:solidFill>
              </a:rPr>
              <a:t>ТБМ -</a:t>
            </a:r>
            <a:r>
              <a:rPr lang="en-US" sz="2400" dirty="0">
                <a:solidFill>
                  <a:schemeClr val="bg1"/>
                </a:solidFill>
              </a:rPr>
              <a:t> Logicon</a:t>
            </a:r>
            <a:r>
              <a:rPr lang="ru-RU" sz="2400" dirty="0" smtClean="0">
                <a:solidFill>
                  <a:schemeClr val="bg1"/>
                </a:solidFill>
              </a:rPr>
              <a:t>. Основной </a:t>
            </a:r>
            <a:r>
              <a:rPr lang="ru-RU" sz="2400" dirty="0">
                <a:solidFill>
                  <a:schemeClr val="bg1"/>
                </a:solidFill>
              </a:rPr>
              <a:t>интерфейс</a:t>
            </a:r>
          </a:p>
        </p:txBody>
      </p:sp>
      <p:sp>
        <p:nvSpPr>
          <p:cNvPr id="10" name="Text Box 5"/>
          <p:cNvSpPr txBox="1">
            <a:spLocks noChangeArrowheads="1"/>
          </p:cNvSpPr>
          <p:nvPr/>
        </p:nvSpPr>
        <p:spPr bwMode="auto">
          <a:xfrm>
            <a:off x="251520" y="6173337"/>
            <a:ext cx="8785225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PragmaticaCTT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PragmaticaCTT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PragmaticaCTT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PragmaticaCTT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PragmaticaCTT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ragmaticaCTT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ragmaticaCTT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ragmaticaCTT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ragmaticaCTT" pitchFamily="34" charset="0"/>
              </a:defRPr>
            </a:lvl9pPr>
          </a:lstStyle>
          <a:p>
            <a:pPr algn="ctr" eaLnBrk="1" hangingPunct="1">
              <a:buClr>
                <a:srgbClr val="008080"/>
              </a:buClr>
            </a:pPr>
            <a:r>
              <a:rPr lang="ru-RU" sz="1400" dirty="0">
                <a:solidFill>
                  <a:schemeClr val="accent1">
                    <a:lumMod val="50000"/>
                  </a:schemeClr>
                </a:solidFill>
                <a:latin typeface="Arial Black" pitchFamily="34" charset="0"/>
              </a:rPr>
              <a:t>Есть возможность видеть информацию по всем каналам поставки, по которым товар поступает от </a:t>
            </a:r>
            <a:r>
              <a:rPr lang="ru-RU" sz="1400" dirty="0" smtClean="0">
                <a:solidFill>
                  <a:schemeClr val="accent1">
                    <a:lumMod val="50000"/>
                  </a:schemeClr>
                </a:solidFill>
                <a:latin typeface="Arial Black" pitchFamily="34" charset="0"/>
              </a:rPr>
              <a:t>Производителей </a:t>
            </a:r>
            <a:r>
              <a:rPr lang="ru-RU" sz="1400" dirty="0">
                <a:solidFill>
                  <a:schemeClr val="accent1">
                    <a:lumMod val="50000"/>
                  </a:schemeClr>
                </a:solidFill>
                <a:latin typeface="Arial Black" pitchFamily="34" charset="0"/>
              </a:rPr>
              <a:t>в систему </a:t>
            </a:r>
            <a:r>
              <a:rPr lang="ru-RU" sz="1400" dirty="0" smtClean="0">
                <a:solidFill>
                  <a:schemeClr val="accent1">
                    <a:lumMod val="50000"/>
                  </a:schemeClr>
                </a:solidFill>
                <a:latin typeface="Arial Black" pitchFamily="34" charset="0"/>
              </a:rPr>
              <a:t>ТБМ </a:t>
            </a:r>
            <a:endParaRPr lang="ru-RU" sz="1400" dirty="0">
              <a:solidFill>
                <a:schemeClr val="accent1">
                  <a:lumMod val="50000"/>
                </a:schemeClr>
              </a:solidFill>
              <a:latin typeface="Arial Black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381023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3" grpId="0" animBg="1"/>
      <p:bldP spid="1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512" y="669298"/>
            <a:ext cx="9144000" cy="2601374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179388" y="1341438"/>
            <a:ext cx="1944687" cy="1428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9225" name="Text Box 5"/>
          <p:cNvSpPr txBox="1">
            <a:spLocks noChangeArrowheads="1"/>
          </p:cNvSpPr>
          <p:nvPr/>
        </p:nvSpPr>
        <p:spPr bwMode="auto">
          <a:xfrm>
            <a:off x="179388" y="6156325"/>
            <a:ext cx="8785225" cy="5857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PragmaticaCTT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PragmaticaCTT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PragmaticaCTT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PragmaticaCTT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PragmaticaCTT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ragmaticaCTT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ragmaticaCTT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ragmaticaCTT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ragmaticaCTT" pitchFamily="34" charset="0"/>
              </a:defRPr>
            </a:lvl9pPr>
          </a:lstStyle>
          <a:p>
            <a:pPr algn="ctr" eaLnBrk="1" hangingPunct="1">
              <a:buClr>
                <a:srgbClr val="008080"/>
              </a:buClr>
            </a:pPr>
            <a:r>
              <a:rPr lang="ru-RU" sz="1600" dirty="0">
                <a:solidFill>
                  <a:schemeClr val="accent1">
                    <a:lumMod val="50000"/>
                  </a:schemeClr>
                </a:solidFill>
                <a:latin typeface="Arial Black" pitchFamily="34" charset="0"/>
              </a:rPr>
              <a:t>В каждой графе интерфейса отображена важнейшая информация о состоянии логистической системы ТБМ</a:t>
            </a:r>
          </a:p>
        </p:txBody>
      </p:sp>
      <p:grpSp>
        <p:nvGrpSpPr>
          <p:cNvPr id="2" name="Группа 1"/>
          <p:cNvGrpSpPr/>
          <p:nvPr/>
        </p:nvGrpSpPr>
        <p:grpSpPr>
          <a:xfrm>
            <a:off x="5561856" y="3024640"/>
            <a:ext cx="1008112" cy="1196448"/>
            <a:chOff x="5292080" y="3296736"/>
            <a:chExt cx="1008112" cy="887339"/>
          </a:xfrm>
          <a:solidFill>
            <a:schemeClr val="accent1">
              <a:lumMod val="75000"/>
              <a:alpha val="70000"/>
            </a:schemeClr>
          </a:solidFill>
        </p:grpSpPr>
        <p:sp>
          <p:nvSpPr>
            <p:cNvPr id="6" name="Стрелка вниз 5"/>
            <p:cNvSpPr/>
            <p:nvPr/>
          </p:nvSpPr>
          <p:spPr>
            <a:xfrm>
              <a:off x="5724128" y="3599950"/>
              <a:ext cx="144016" cy="584125"/>
            </a:xfrm>
            <a:prstGeom prst="downArrow">
              <a:avLst/>
            </a:prstGeom>
            <a:grpFill/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7" name="Блок-схема: процесс 16"/>
            <p:cNvSpPr/>
            <p:nvPr/>
          </p:nvSpPr>
          <p:spPr>
            <a:xfrm>
              <a:off x="5292080" y="3296736"/>
              <a:ext cx="1008112" cy="292062"/>
            </a:xfrm>
            <a:prstGeom prst="flowChartProcess">
              <a:avLst/>
            </a:prstGeom>
            <a:grpFill/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18" name="Прямоугольник 17"/>
          <p:cNvSpPr/>
          <p:nvPr/>
        </p:nvSpPr>
        <p:spPr>
          <a:xfrm>
            <a:off x="0" y="148754"/>
            <a:ext cx="9144000" cy="438582"/>
          </a:xfrm>
          <a:prstGeom prst="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square" lIns="68580" tIns="34290" rIns="68580" bIns="34290">
            <a:spAutoFit/>
          </a:bodyPr>
          <a:lstStyle/>
          <a:p>
            <a:pPr algn="ctr" eaLnBrk="1" hangingPunct="1">
              <a:defRPr/>
            </a:pPr>
            <a:r>
              <a:rPr lang="ru-RU" sz="2400" dirty="0">
                <a:solidFill>
                  <a:schemeClr val="bg1"/>
                </a:solidFill>
              </a:rPr>
              <a:t>ТБМ -</a:t>
            </a:r>
            <a:r>
              <a:rPr lang="en-US" sz="2400" dirty="0">
                <a:solidFill>
                  <a:schemeClr val="bg1"/>
                </a:solidFill>
              </a:rPr>
              <a:t> Logicon</a:t>
            </a:r>
            <a:r>
              <a:rPr lang="ru-RU" sz="2400" dirty="0" smtClean="0">
                <a:solidFill>
                  <a:schemeClr val="bg1"/>
                </a:solidFill>
              </a:rPr>
              <a:t>. Расчет текущей потребности</a:t>
            </a:r>
            <a:endParaRPr lang="ru-RU" sz="2400" dirty="0">
              <a:solidFill>
                <a:schemeClr val="bg1"/>
              </a:solidFill>
            </a:endParaRP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 rotWithShape="1">
          <a:blip r:embed="rId4"/>
          <a:srcRect l="3265" t="4689" r="6828" b="44315"/>
          <a:stretch/>
        </p:blipFill>
        <p:spPr>
          <a:xfrm>
            <a:off x="6065912" y="2425875"/>
            <a:ext cx="1656184" cy="151216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826307" y="2414723"/>
            <a:ext cx="1656184" cy="149725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452320" y="2443912"/>
            <a:ext cx="1656184" cy="147609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grpSp>
        <p:nvGrpSpPr>
          <p:cNvPr id="16" name="Группа 15"/>
          <p:cNvGrpSpPr/>
          <p:nvPr/>
        </p:nvGrpSpPr>
        <p:grpSpPr>
          <a:xfrm>
            <a:off x="1403648" y="4221088"/>
            <a:ext cx="7056784" cy="1800200"/>
            <a:chOff x="1403648" y="4221088"/>
            <a:chExt cx="7056784" cy="1800200"/>
          </a:xfrm>
        </p:grpSpPr>
        <p:grpSp>
          <p:nvGrpSpPr>
            <p:cNvPr id="8" name="Группа 7"/>
            <p:cNvGrpSpPr/>
            <p:nvPr/>
          </p:nvGrpSpPr>
          <p:grpSpPr>
            <a:xfrm>
              <a:off x="1403648" y="4221088"/>
              <a:ext cx="7056784" cy="1800200"/>
              <a:chOff x="1403648" y="4221088"/>
              <a:chExt cx="7056784" cy="1728192"/>
            </a:xfrm>
          </p:grpSpPr>
          <p:sp>
            <p:nvSpPr>
              <p:cNvPr id="4" name="Блок-схема: процесс 3"/>
              <p:cNvSpPr/>
              <p:nvPr/>
            </p:nvSpPr>
            <p:spPr>
              <a:xfrm>
                <a:off x="1403648" y="4221088"/>
                <a:ext cx="7056784" cy="1728192"/>
              </a:xfrm>
              <a:prstGeom prst="flowChartProcess">
                <a:avLst/>
              </a:prstGeom>
              <a:solidFill>
                <a:schemeClr val="accent1">
                  <a:lumMod val="75000"/>
                  <a:alpha val="43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7" name="Прямоугольник 6"/>
              <p:cNvSpPr/>
              <p:nvPr/>
            </p:nvSpPr>
            <p:spPr>
              <a:xfrm>
                <a:off x="3365417" y="4931195"/>
                <a:ext cx="4063940" cy="216024"/>
              </a:xfrm>
              <a:prstGeom prst="rect">
                <a:avLst/>
              </a:prstGeom>
              <a:solidFill>
                <a:srgbClr val="EE77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ru-RU" dirty="0" smtClean="0"/>
                  <a:t>ПРОГНОЗЫ ПРОДАЖ КЛИЕНТАМ</a:t>
                </a:r>
                <a:endParaRPr lang="ru-RU" dirty="0"/>
              </a:p>
            </p:txBody>
          </p:sp>
        </p:grpSp>
        <p:pic>
          <p:nvPicPr>
            <p:cNvPr id="15" name="Рисунок 14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1475656" y="4293096"/>
              <a:ext cx="6912768" cy="1631652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</p:grpSp>
    </p:spTree>
  </p:cSld>
  <p:clrMapOvr>
    <a:masterClrMapping/>
  </p:clrMapOvr>
  <p:transition spd="med" advTm="8000">
    <p:spli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5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4549 0.00301 L -0.23854 0.00301 C -0.36545 0.00301 -0.52153 0.07222 -0.52153 0.1294 L -0.52153 0.25671 " pathEditMode="relative" rAng="0" ptsTypes="AAAA">
                                      <p:cBhvr>
                                        <p:cTn id="8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8351" y="1268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5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-1.11111E-6 L -0.17483 -1.11111E-6 C -0.24688 -1.11111E-6 -0.33698 0.07107 -0.33698 0.1294 L -0.33698 0.25949 " pathEditMode="relative" rAng="0" ptsTypes="AAAA">
                                      <p:cBhvr>
                                        <p:cTn id="13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858" y="1296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4000"/>
                            </p:stCondLst>
                            <p:childTnLst>
                              <p:par>
                                <p:cTn id="1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5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44444E-6 1.11111E-6 L -0.06129 1.11111E-6 C -0.08872 1.11111E-6 -0.1224 0.07106 -0.1224 0.12917 L -0.1224 0.25949 " pathEditMode="relative" rAng="0" ptsTypes="AAAA">
                                      <p:cBhvr>
                                        <p:cTn id="18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128" y="1296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6000"/>
                            </p:stCondLst>
                            <p:childTnLst>
                              <p:par>
                                <p:cTn id="20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6500"/>
                            </p:stCondLst>
                            <p:childTnLst>
                              <p:par>
                                <p:cTn id="30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2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ffice them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Параллакс">
  <a:themeElements>
    <a:clrScheme name="Параллакс">
      <a:dk1>
        <a:sysClr val="windowText" lastClr="000000"/>
      </a:dk1>
      <a:lt1>
        <a:sysClr val="window" lastClr="FFFFFF"/>
      </a:lt1>
      <a:dk2>
        <a:srgbClr val="212121"/>
      </a:dk2>
      <a:lt2>
        <a:srgbClr val="EBEBEB"/>
      </a:lt2>
      <a:accent1>
        <a:srgbClr val="30ACEC"/>
      </a:accent1>
      <a:accent2>
        <a:srgbClr val="80C34F"/>
      </a:accent2>
      <a:accent3>
        <a:srgbClr val="E29D3E"/>
      </a:accent3>
      <a:accent4>
        <a:srgbClr val="D64A3B"/>
      </a:accent4>
      <a:accent5>
        <a:srgbClr val="D64787"/>
      </a:accent5>
      <a:accent6>
        <a:srgbClr val="A666E1"/>
      </a:accent6>
      <a:hlink>
        <a:srgbClr val="3085ED"/>
      </a:hlink>
      <a:folHlink>
        <a:srgbClr val="82B6F4"/>
      </a:folHlink>
    </a:clrScheme>
    <a:fontScheme name="Параллакс">
      <a:maj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Параллакс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04000"/>
              </a:schemeClr>
            </a:gs>
            <a:gs pos="100000">
              <a:schemeClr val="phClr">
                <a:tint val="84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2000"/>
              </a:schemeClr>
            </a:gs>
            <a:gs pos="100000">
              <a:schemeClr val="phClr">
                <a:shade val="88000"/>
                <a:lumMod val="94000"/>
              </a:schemeClr>
            </a:gs>
          </a:gsLst>
          <a:path path="circle">
            <a:fillToRect l="50000" t="100000" r="100000" b="50000"/>
          </a:path>
        </a:gradFill>
      </a:fillStyleLst>
      <a:lnStyleLst>
        <a:ln w="9525" cap="rnd" cmpd="sng" algn="ctr">
          <a:solidFill>
            <a:schemeClr val="phClr">
              <a:tint val="6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reflection blurRad="12700" stA="26000" endPos="32000" dist="12700" dir="5400000" sy="-100000" rotWithShape="0"/>
          </a:effectLst>
        </a:effectStyle>
        <a:effectStyle>
          <a:effectLst>
            <a:outerShdw blurRad="38100" dist="25400" dir="5400000" rotWithShape="0">
              <a:srgbClr val="000000">
                <a:alpha val="6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25400" h="127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98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76000"/>
                <a:satMod val="180000"/>
              </a:schemeClr>
              <a:schemeClr val="phClr">
                <a:tint val="80000"/>
                <a:satMod val="120000"/>
                <a:lumMod val="18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arallax" id="{3388167B-A2EB-4685-9635-1831D9AEF8C4}" vid="{4F7A876A-7598-49CA-AFC8-8EDA2551E4A7}"/>
    </a:ext>
  </a:extLst>
</a:theme>
</file>

<file path=ppt/theme/theme3.xml><?xml version="1.0" encoding="utf-8"?>
<a:theme xmlns:a="http://schemas.openxmlformats.org/drawingml/2006/main" name="1_Параллакс">
  <a:themeElements>
    <a:clrScheme name="Параллакс">
      <a:dk1>
        <a:sysClr val="windowText" lastClr="000000"/>
      </a:dk1>
      <a:lt1>
        <a:sysClr val="window" lastClr="FFFFFF"/>
      </a:lt1>
      <a:dk2>
        <a:srgbClr val="212121"/>
      </a:dk2>
      <a:lt2>
        <a:srgbClr val="EBEBEB"/>
      </a:lt2>
      <a:accent1>
        <a:srgbClr val="30ACEC"/>
      </a:accent1>
      <a:accent2>
        <a:srgbClr val="80C34F"/>
      </a:accent2>
      <a:accent3>
        <a:srgbClr val="E29D3E"/>
      </a:accent3>
      <a:accent4>
        <a:srgbClr val="D64A3B"/>
      </a:accent4>
      <a:accent5>
        <a:srgbClr val="D64787"/>
      </a:accent5>
      <a:accent6>
        <a:srgbClr val="A666E1"/>
      </a:accent6>
      <a:hlink>
        <a:srgbClr val="3085ED"/>
      </a:hlink>
      <a:folHlink>
        <a:srgbClr val="82B6F4"/>
      </a:folHlink>
    </a:clrScheme>
    <a:fontScheme name="Параллакс">
      <a:maj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Параллакс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04000"/>
              </a:schemeClr>
            </a:gs>
            <a:gs pos="100000">
              <a:schemeClr val="phClr">
                <a:tint val="84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2000"/>
              </a:schemeClr>
            </a:gs>
            <a:gs pos="100000">
              <a:schemeClr val="phClr">
                <a:shade val="88000"/>
                <a:lumMod val="94000"/>
              </a:schemeClr>
            </a:gs>
          </a:gsLst>
          <a:path path="circle">
            <a:fillToRect l="50000" t="100000" r="100000" b="50000"/>
          </a:path>
        </a:gradFill>
      </a:fillStyleLst>
      <a:lnStyleLst>
        <a:ln w="9525" cap="rnd" cmpd="sng" algn="ctr">
          <a:solidFill>
            <a:schemeClr val="phClr">
              <a:tint val="6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reflection blurRad="12700" stA="26000" endPos="32000" dist="12700" dir="5400000" sy="-100000" rotWithShape="0"/>
          </a:effectLst>
        </a:effectStyle>
        <a:effectStyle>
          <a:effectLst>
            <a:outerShdw blurRad="38100" dist="25400" dir="5400000" rotWithShape="0">
              <a:srgbClr val="000000">
                <a:alpha val="6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25400" h="127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98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76000"/>
                <a:satMod val="180000"/>
              </a:schemeClr>
              <a:schemeClr val="phClr">
                <a:tint val="80000"/>
                <a:satMod val="120000"/>
                <a:lumMod val="18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arallax" id="{3388167B-A2EB-4685-9635-1831D9AEF8C4}" vid="{4F7A876A-7598-49CA-AFC8-8EDA2551E4A7}"/>
    </a:ext>
  </a:extLst>
</a:theme>
</file>

<file path=ppt/theme/theme4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5625</TotalTime>
  <Words>900</Words>
  <Application>Microsoft Office PowerPoint</Application>
  <PresentationFormat>Экран (4:3)</PresentationFormat>
  <Paragraphs>222</Paragraphs>
  <Slides>24</Slides>
  <Notes>23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10</vt:i4>
      </vt:variant>
      <vt:variant>
        <vt:lpstr>Тема</vt:lpstr>
      </vt:variant>
      <vt:variant>
        <vt:i4>3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24</vt:i4>
      </vt:variant>
    </vt:vector>
  </HeadingPairs>
  <TitlesOfParts>
    <vt:vector size="38" baseType="lpstr">
      <vt:lpstr>Arial Unicode MS</vt:lpstr>
      <vt:lpstr>Arial</vt:lpstr>
      <vt:lpstr>Arial Black</vt:lpstr>
      <vt:lpstr>Arial Narrow</vt:lpstr>
      <vt:lpstr>Calibri</vt:lpstr>
      <vt:lpstr>Calibri Light</vt:lpstr>
      <vt:lpstr>Corbel</vt:lpstr>
      <vt:lpstr>PragmaticaCTT</vt:lpstr>
      <vt:lpstr>Verdana</vt:lpstr>
      <vt:lpstr>Wingdings</vt:lpstr>
      <vt:lpstr>office theme</vt:lpstr>
      <vt:lpstr>Параллакс</vt:lpstr>
      <vt:lpstr>1_Параллакс</vt:lpstr>
      <vt:lpstr>Точечный рисунок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cc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spitsina</dc:creator>
  <cp:lastModifiedBy>Карнаухова Светлана Николаевна</cp:lastModifiedBy>
  <cp:revision>297</cp:revision>
  <cp:lastPrinted>2014-06-06T05:30:24Z</cp:lastPrinted>
  <dcterms:created xsi:type="dcterms:W3CDTF">2009-08-12T07:39:37Z</dcterms:created>
  <dcterms:modified xsi:type="dcterms:W3CDTF">2014-06-06T08:46:11Z</dcterms:modified>
</cp:coreProperties>
</file>